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8" r:id="rId3"/>
    <p:sldId id="259" r:id="rId4"/>
    <p:sldId id="260" r:id="rId5"/>
    <p:sldId id="261" r:id="rId6"/>
    <p:sldId id="262" r:id="rId7"/>
    <p:sldId id="263" r:id="rId8"/>
    <p:sldId id="25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79C67B-CF6D-4B53-95DE-68AAFBA41AFB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D6BAC-4216-4825-B0DB-605D0AF855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225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B15583-ADAA-414F-BD0A-1C2250AF8A6B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9735EB-54A9-419A-9834-3E4507E20BFB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686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534CCB-B23E-40C4-A6B2-1B47FE3E0854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F1D8-FA56-48C9-B073-17340C312A10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3CD5-2AD7-4915-8522-9B544CE00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233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F1D8-FA56-48C9-B073-17340C312A10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3CD5-2AD7-4915-8522-9B544CE00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575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F1D8-FA56-48C9-B073-17340C312A10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3CD5-2AD7-4915-8522-9B544CE00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866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CC32F-90FD-4037-B9B1-0A005CC2A9E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918AF-50D9-4A8D-9CF6-E86EA277D4A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19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AC290-F342-45BB-95C4-06F728E3170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EC604-7C71-412A-B917-A7333585C2F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129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770CA-3771-46B5-ABFD-99D3610C3C8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B993E-4DE7-4C8E-8646-655088B1A66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431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4AA4E-0719-4E9C-8BF3-2C2DDEB6880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D9038-9129-447D-90AB-AB8DCC8B975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455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8D331-BB83-4839-A0F0-85E8EFB53D7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2D37D-A27F-4770-89CC-03777E66A1D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966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0A38-FEE6-4D0E-98EF-85C4638A2F4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9D3DA-AB7B-4F0F-A961-AB47497D90D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1082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9569B-6901-47C0-B0C7-D7EAAAA768D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F2466-3323-499B-8904-256D8B5FCB5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7318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F9BBD-8576-4FA9-8888-CECE6BD9482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363F5-D09A-45F8-A240-920B01E1CCC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751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F1D8-FA56-48C9-B073-17340C312A10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3CD5-2AD7-4915-8522-9B544CE00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1234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5FEDE-AAC4-4FFD-B842-3170E04FA89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22EAB-EDB9-47CB-9871-0DBC509F19C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2668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BEABB-0DBB-4551-BC19-0A13D1AE579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B5FA8-2468-4C67-8EE4-F44C49D4D42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0768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4EDE0-25A0-4E48-A4C8-B9FD62AC4B1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24C7C-9F53-4DCE-8D6C-46DD9790467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91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F1D8-FA56-48C9-B073-17340C312A10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3CD5-2AD7-4915-8522-9B544CE00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65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F1D8-FA56-48C9-B073-17340C312A10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3CD5-2AD7-4915-8522-9B544CE00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674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F1D8-FA56-48C9-B073-17340C312A10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3CD5-2AD7-4915-8522-9B544CE00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358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F1D8-FA56-48C9-B073-17340C312A10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3CD5-2AD7-4915-8522-9B544CE00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169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F1D8-FA56-48C9-B073-17340C312A10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3CD5-2AD7-4915-8522-9B544CE00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462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F1D8-FA56-48C9-B073-17340C312A10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3CD5-2AD7-4915-8522-9B544CE00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51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F1D8-FA56-48C9-B073-17340C312A10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3CD5-2AD7-4915-8522-9B544CE00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84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EF1D8-FA56-48C9-B073-17340C312A10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B3CD5-2AD7-4915-8522-9B544CE00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99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1F746F-6997-4D0C-88A6-C4CA1315D01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A8C544-C7A3-473F-8293-30E70EA1F4A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30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713" y="333375"/>
            <a:ext cx="8382000" cy="3308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50825" y="3789363"/>
            <a:ext cx="8569325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cap="all" dirty="0" smtClean="0">
                <a:solidFill>
                  <a:srgbClr val="F79646">
                    <a:lumMod val="75000"/>
                  </a:srgbClr>
                </a:solidFill>
              </a:rPr>
              <a:t>Информационная открытость процедур банкротства физических лиц</a:t>
            </a:r>
            <a:endParaRPr lang="ru-RU" sz="2400" b="1" cap="all" dirty="0">
              <a:solidFill>
                <a:srgbClr val="F79646">
                  <a:lumMod val="75000"/>
                </a:srgbClr>
              </a:solidFill>
            </a:endParaRPr>
          </a:p>
          <a:p>
            <a:pPr>
              <a:defRPr/>
            </a:pPr>
            <a:endParaRPr lang="ru-RU" sz="2400" b="1" cap="all" dirty="0">
              <a:solidFill>
                <a:srgbClr val="F79646">
                  <a:lumMod val="75000"/>
                </a:srgbClr>
              </a:solidFill>
            </a:endParaRPr>
          </a:p>
          <a:p>
            <a:pPr>
              <a:defRPr/>
            </a:pPr>
            <a:endParaRPr lang="ru-RU" sz="2400" b="1" cap="all" dirty="0">
              <a:solidFill>
                <a:srgbClr val="F79646">
                  <a:lumMod val="75000"/>
                </a:srgbClr>
              </a:solidFill>
            </a:endParaRPr>
          </a:p>
          <a:p>
            <a:pPr>
              <a:defRPr/>
            </a:pPr>
            <a:endParaRPr lang="ru-RU" sz="2400" b="1" cap="all" dirty="0">
              <a:solidFill>
                <a:srgbClr val="F79646">
                  <a:lumMod val="75000"/>
                </a:srgbClr>
              </a:solidFill>
            </a:endParaRPr>
          </a:p>
          <a:p>
            <a:pPr>
              <a:defRPr/>
            </a:pPr>
            <a:endParaRPr lang="ru-RU" sz="2400" b="1" cap="all" dirty="0">
              <a:solidFill>
                <a:srgbClr val="F79646">
                  <a:lumMod val="75000"/>
                </a:srgbClr>
              </a:solidFill>
            </a:endParaRPr>
          </a:p>
        </p:txBody>
      </p:sp>
      <p:cxnSp>
        <p:nvCxnSpPr>
          <p:cNvPr id="8" name="Straight Connector 8"/>
          <p:cNvCxnSpPr/>
          <p:nvPr/>
        </p:nvCxnSpPr>
        <p:spPr>
          <a:xfrm>
            <a:off x="481013" y="4605338"/>
            <a:ext cx="8382000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4211638" y="5445125"/>
            <a:ext cx="4468812" cy="738664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kern="0" dirty="0" smtClean="0">
                <a:solidFill>
                  <a:srgbClr val="686B5D"/>
                </a:solidFill>
              </a:rPr>
              <a:t>Директор по развитию проектов</a:t>
            </a:r>
            <a:r>
              <a:rPr lang="en-US" sz="1400" kern="0" dirty="0" smtClean="0">
                <a:solidFill>
                  <a:srgbClr val="686B5D"/>
                </a:solidFill>
              </a:rPr>
              <a:t> </a:t>
            </a:r>
            <a:r>
              <a:rPr lang="ru-RU" sz="1400" kern="0" dirty="0" smtClean="0">
                <a:solidFill>
                  <a:srgbClr val="686B5D"/>
                </a:solidFill>
              </a:rPr>
              <a:t>ЗАО «Интерфакс»,</a:t>
            </a:r>
            <a:endParaRPr lang="en-US" sz="1400" kern="0" dirty="0" smtClean="0">
              <a:solidFill>
                <a:srgbClr val="686B5D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kern="0" dirty="0" smtClean="0">
                <a:solidFill>
                  <a:srgbClr val="686B5D"/>
                </a:solidFill>
              </a:rPr>
              <a:t>Директор Центра проблем банкротства</a:t>
            </a:r>
            <a:endParaRPr lang="en-US" sz="1400" kern="0" dirty="0" smtClean="0">
              <a:solidFill>
                <a:srgbClr val="686B5D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kern="0" dirty="0" smtClean="0">
                <a:solidFill>
                  <a:srgbClr val="686B5D"/>
                </a:solidFill>
              </a:rPr>
              <a:t>Юхнин Алексей</a:t>
            </a:r>
          </a:p>
        </p:txBody>
      </p:sp>
    </p:spTree>
    <p:extLst>
      <p:ext uri="{BB962C8B-B14F-4D97-AF65-F5344CB8AC3E}">
        <p14:creationId xmlns:p14="http://schemas.microsoft.com/office/powerpoint/2010/main" val="382839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800" b="1" cap="all" dirty="0" smtClean="0">
                <a:solidFill>
                  <a:schemeClr val="accent6">
                    <a:lumMod val="75000"/>
                  </a:schemeClr>
                </a:solidFill>
              </a:rPr>
              <a:t>Какие сведения публикуются (физлица и </a:t>
            </a:r>
            <a:r>
              <a:rPr lang="ru-RU" sz="2800" b="1" cap="all" dirty="0" err="1" smtClean="0">
                <a:solidFill>
                  <a:schemeClr val="accent6">
                    <a:lumMod val="75000"/>
                  </a:schemeClr>
                </a:solidFill>
              </a:rPr>
              <a:t>ип</a:t>
            </a:r>
            <a:r>
              <a:rPr lang="ru-RU" sz="2800" b="1" cap="all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ru-RU" sz="2800" b="1" cap="al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8313" y="1341438"/>
            <a:ext cx="8505825" cy="5183187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Статья 213.7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о признании обоснованным заявления о признании гражданина банкротом и введении реструктуризации его долгов;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о признании гражданина банкротом и введении реализации имущества гражданина;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о наличии или об отсутствии признаков преднамеренного фиктивного банкротства;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о прекращении производства по делу о банкротстве гражданина;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об утверждении, отстранении или освобождении финансового управляющего;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об утверждении плана реструктуризации долгов гражданина;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о проведении торгов по продаже имущества гражданина и результатах проведения торгов;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об отмене или изменении предусмотренных абзацами вторым - седьмым настоящего пункта сведений и (или) содержащих указанные сведения судебных актов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;</a:t>
            </a:r>
          </a:p>
          <a:p>
            <a:pPr lvl="2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ru-RU" sz="1050" dirty="0">
              <a:solidFill>
                <a:schemeClr val="accent1">
                  <a:lumMod val="75000"/>
                </a:schemeClr>
              </a:solidFill>
              <a:latin typeface="Verdana" pitchFamily="34" charset="0"/>
              <a:cs typeface="Tahoma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68313" y="1196975"/>
            <a:ext cx="8169275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296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800" b="1" cap="all" dirty="0" smtClean="0">
                <a:solidFill>
                  <a:schemeClr val="accent6">
                    <a:lumMod val="75000"/>
                  </a:schemeClr>
                </a:solidFill>
              </a:rPr>
              <a:t>Какие сведения публикуются (физлица и </a:t>
            </a:r>
            <a:r>
              <a:rPr lang="ru-RU" sz="2800" b="1" cap="all" dirty="0" err="1" smtClean="0">
                <a:solidFill>
                  <a:schemeClr val="accent6">
                    <a:lumMod val="75000"/>
                  </a:schemeClr>
                </a:solidFill>
              </a:rPr>
              <a:t>ип</a:t>
            </a:r>
            <a:r>
              <a:rPr lang="ru-RU" sz="2800" b="1" cap="all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ru-RU" sz="2800" b="1" cap="al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8313" y="1341438"/>
            <a:ext cx="8505825" cy="5183187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Статья 213.7 (продолжение)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о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проведении собрания кредиторов;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о решениях собрания кредиторов, если собранием кредиторов принято решение об опубликовании протокола собрания кредиторов;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о неприменении в отношении гражданина правила об освобождении от исполнения обязательств;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о завершении реструктуризации долгов гражданина;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о завершении реализации имущества гражданина;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иные предусмотренные настоящим параграфом сведения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.</a:t>
            </a:r>
            <a:endParaRPr lang="en-US" sz="1600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cs typeface="Tahoma" pitchFamily="34" charset="0"/>
            </a:endParaRPr>
          </a:p>
          <a:p>
            <a:pPr marL="0" indent="0" eaLnBrk="1" fontAlgn="auto" hangingPunct="1">
              <a:spcBef>
                <a:spcPts val="600"/>
              </a:spcBef>
              <a:spcAft>
                <a:spcPts val="600"/>
              </a:spcAft>
              <a:buFont typeface="Arial" charset="0"/>
              <a:buNone/>
              <a:defRPr/>
            </a:pPr>
            <a:r>
              <a:rPr lang="en-US" sz="1600" dirty="0" smtClean="0">
                <a:solidFill>
                  <a:srgbClr val="FF0000"/>
                </a:solidFill>
                <a:latin typeface="Verdana" pitchFamily="34" charset="0"/>
                <a:cs typeface="Tahoma" pitchFamily="34" charset="0"/>
              </a:rPr>
              <a:t>C 21 </a:t>
            </a:r>
            <a:r>
              <a:rPr lang="ru-RU" sz="1600" dirty="0">
                <a:solidFill>
                  <a:srgbClr val="FF0000"/>
                </a:solidFill>
                <a:latin typeface="Verdana" pitchFamily="34" charset="0"/>
                <a:cs typeface="Tahoma" pitchFamily="34" charset="0"/>
              </a:rPr>
              <a:t>декабря 2016 года - о кредитной организации, в которой открыт специальный банковский счет должника (при наличии)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Требуется ли публикация иных сведений: отчеты по итогам процедуры, заключение договоров купли-продажи, незаконность действий АУ и взыскание с него убытков?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Verdana" pitchFamily="34" charset="0"/>
              <a:cs typeface="Tahoma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68313" y="1196975"/>
            <a:ext cx="8169275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4512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800" b="1" cap="all" dirty="0" smtClean="0">
                <a:solidFill>
                  <a:schemeClr val="accent6">
                    <a:lumMod val="75000"/>
                  </a:schemeClr>
                </a:solidFill>
              </a:rPr>
              <a:t>Какие сведения публикуются (физлица и </a:t>
            </a:r>
            <a:r>
              <a:rPr lang="ru-RU" sz="2800" b="1" cap="all" dirty="0" err="1" smtClean="0">
                <a:solidFill>
                  <a:schemeClr val="accent6">
                    <a:lumMod val="75000"/>
                  </a:schemeClr>
                </a:solidFill>
              </a:rPr>
              <a:t>ип</a:t>
            </a:r>
            <a:r>
              <a:rPr lang="ru-RU" sz="2800" b="1" cap="all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ru-RU" sz="2800" b="1" cap="al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8313" y="1341438"/>
            <a:ext cx="8505825" cy="5183187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Статья 213.9 (пункты 12 и 13)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Сведения о вынесении арбитражным судом судебного акта о признании действий финансового управляющего незаконными, о взыскании с финансового управляющего убытков в связи с неисполнением или ненадлежащим исполнением обязанностей в деле о банкротстве гражданина,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являющегося индивидуальным предпринимателем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, подлежат включению в Единый федеральный реестр сведений о банкротстве в течение трех рабочих дней с даты вступления соответствующего судебного акта в силу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.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Не позднее чем в течение десяти дней с даты завершения соответствующей процедуры, применявшейся в деле о банкротстве гражданина,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являющегося индивидуальным предпринимателем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, финансовый управляющий включает в Единый федеральный реестр сведений о банкротстве в качестве сведений сообщение о результатах соответствующей процедуры (отчет)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600"/>
              </a:spcAft>
              <a:buFont typeface="Arial" charset="0"/>
              <a:buNone/>
              <a:defRPr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Для заявлений, поданных после 29.12.2015 (Закон № 391-ФЗ)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Verdana" pitchFamily="34" charset="0"/>
              <a:cs typeface="Tahoma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68313" y="1196975"/>
            <a:ext cx="8169275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5825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800" b="1" cap="all" dirty="0" smtClean="0">
                <a:solidFill>
                  <a:schemeClr val="accent6">
                    <a:lumMod val="75000"/>
                  </a:schemeClr>
                </a:solidFill>
              </a:rPr>
              <a:t>Публикация отдельных типов сведений</a:t>
            </a:r>
            <a:endParaRPr lang="ru-RU" sz="2800" b="1" cap="al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8313" y="1219200"/>
            <a:ext cx="8505825" cy="5184775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Статья 213.7 (раскрытие сведений в процедурах банкротства граждан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)</a:t>
            </a:r>
            <a:endParaRPr lang="ru-RU" sz="1600" b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cs typeface="Tahoma" pitchFamily="34" charset="0"/>
            </a:endParaRPr>
          </a:p>
          <a:p>
            <a:pPr marL="0" indent="0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Кто публикует: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 арбитражный управляющий (в силу пункта 4.1 статьи 28), сообщения об отстранении или освобождении АУ – также СРО (см. выше), по торгам – также организатором торгов (если есть)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Сроки публикации: 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специальные сроки отсутствуют, соответственно определяются либо в соответствии с разделом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III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приложения 1 к приказу МЭР № 178, либо по аналогии с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юрлицами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cs typeface="Tahoma" pitchFamily="34" charset="0"/>
            </a:endParaRPr>
          </a:p>
          <a:p>
            <a:pPr marL="0" indent="0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Расходы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за счет гражданина – должника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стоимость – ½ от обычной стоимости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(805/2=402,50)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с 1 августа 2016 года по всем сообщениям в процедурах в соответствии с Законом № 154-ФЗ (не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распространяется на КФХ)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стоимость сообщения об отстранении и освобождении относится на АУ…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cs typeface="Tahoma" pitchFamily="34" charset="0"/>
            </a:endParaRP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cs typeface="Tahoma" pitchFamily="34" charset="0"/>
            </a:endParaRP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cs typeface="Tahoma" pitchFamily="34" charset="0"/>
            </a:endParaRPr>
          </a:p>
          <a:p>
            <a:pPr marL="0" indent="0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cs typeface="Tahoma" pitchFamily="34" charset="0"/>
            </a:endParaRPr>
          </a:p>
          <a:p>
            <a:pPr marL="0" indent="0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cs typeface="Tahoma" pitchFamily="34" charset="0"/>
            </a:endParaRPr>
          </a:p>
          <a:p>
            <a:pPr marL="0" indent="0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endParaRPr lang="ru-RU" sz="1050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cs typeface="Tahoma" pitchFamily="34" charset="0"/>
            </a:endParaRP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ru-RU" sz="1050" dirty="0">
              <a:solidFill>
                <a:schemeClr val="accent1">
                  <a:lumMod val="75000"/>
                </a:schemeClr>
              </a:solidFill>
              <a:latin typeface="Verdana" pitchFamily="34" charset="0"/>
              <a:cs typeface="Tahoma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68313" y="1196975"/>
            <a:ext cx="8169275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7020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800" b="1" cap="all" dirty="0" smtClean="0">
                <a:solidFill>
                  <a:schemeClr val="accent6">
                    <a:lumMod val="75000"/>
                  </a:schemeClr>
                </a:solidFill>
              </a:rPr>
              <a:t>Публикация отдельных типов сведений</a:t>
            </a:r>
            <a:endParaRPr lang="ru-RU" sz="2800" b="1" cap="al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0038" y="1166813"/>
            <a:ext cx="8505825" cy="557530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Статья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213.7 (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продолжение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)</a:t>
            </a:r>
            <a:endParaRPr lang="en-US" sz="1600" b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cs typeface="Tahoma" pitchFamily="34" charset="0"/>
            </a:endParaRPr>
          </a:p>
          <a:p>
            <a:pPr marL="0" indent="0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Состав информации для публикации: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общие правила по статье 28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идентифицирующие гражданина данные</a:t>
            </a:r>
          </a:p>
          <a:p>
            <a:pPr lvl="1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фамилия, имя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и (в случае, если имеется)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отчество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гражданина 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cs typeface="Tahoma" pitchFamily="34" charset="0"/>
            </a:endParaRPr>
          </a:p>
          <a:p>
            <a:pPr lvl="1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в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случае перемены имени также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ранее присвоенные фамилия, имя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и (в случае, если имеется)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отчество гражданина</a:t>
            </a:r>
          </a:p>
          <a:p>
            <a:pPr lvl="1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дата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и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место рождения </a:t>
            </a:r>
          </a:p>
          <a:p>
            <a:pPr lvl="1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страховой номер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индивидуального лицевого счета застрахованного лица в системе обязательного пенсионного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страхования (СНИЛС)</a:t>
            </a:r>
          </a:p>
          <a:p>
            <a:pPr lvl="1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идентификационный номер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налогоплательщика (при наличии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)</a:t>
            </a:r>
          </a:p>
          <a:p>
            <a:pPr lvl="1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место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жительства согласно документам о регистрации по месту жительства в пределах Российской Федерации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ru-RU" sz="1400" dirty="0">
              <a:solidFill>
                <a:schemeClr val="accent1">
                  <a:lumMod val="75000"/>
                </a:schemeClr>
              </a:solidFill>
              <a:latin typeface="Verdana" pitchFamily="34" charset="0"/>
              <a:cs typeface="Tahoma" pitchFamily="34" charset="0"/>
            </a:endParaRP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ru-RU" sz="1050" dirty="0">
              <a:solidFill>
                <a:schemeClr val="accent1">
                  <a:lumMod val="75000"/>
                </a:schemeClr>
              </a:solidFill>
              <a:latin typeface="Verdana" pitchFamily="34" charset="0"/>
              <a:cs typeface="Tahoma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68313" y="1052513"/>
            <a:ext cx="8169275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1290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800" b="1" cap="all" dirty="0" smtClean="0">
                <a:solidFill>
                  <a:schemeClr val="accent6">
                    <a:lumMod val="75000"/>
                  </a:schemeClr>
                </a:solidFill>
              </a:rPr>
              <a:t>ЕФРСБ: банкротство граждан</a:t>
            </a:r>
            <a:endParaRPr lang="ru-RU" sz="2800" b="1" cap="al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124744"/>
            <a:ext cx="8505825" cy="432049"/>
          </a:xfrm>
        </p:spPr>
        <p:txBody>
          <a:bodyPr rtlCol="0">
            <a:noAutofit/>
          </a:bodyPr>
          <a:lstStyle/>
          <a:p>
            <a:pPr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октябрь 2015 по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июнь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ru-RU" sz="1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ru-RU" sz="1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68313" y="1052513"/>
            <a:ext cx="8169275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696499"/>
              </p:ext>
            </p:extLst>
          </p:nvPr>
        </p:nvGraphicFramePr>
        <p:xfrm>
          <a:off x="482747" y="1556792"/>
          <a:ext cx="8229600" cy="51019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0464"/>
                <a:gridCol w="2422725"/>
                <a:gridCol w="2292188"/>
                <a:gridCol w="2424223"/>
              </a:tblGrid>
              <a:tr h="12762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Решение/ определение о </a:t>
                      </a:r>
                      <a:r>
                        <a:rPr lang="ru-RU" sz="1600" b="1" u="none" strike="noStrike" dirty="0" smtClean="0">
                          <a:effectLst/>
                        </a:rPr>
                        <a:t>введении </a:t>
                      </a:r>
                      <a:r>
                        <a:rPr lang="ru-RU" sz="1600" b="1" u="none" strike="noStrike" dirty="0">
                          <a:effectLst/>
                        </a:rPr>
                        <a:t>реализации имущества гражданина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Определение об утверждении плана реструктуризации долгов гражданина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Определение о </a:t>
                      </a:r>
                      <a:r>
                        <a:rPr lang="ru-RU" sz="1600" b="1" u="none" strike="noStrike" dirty="0" smtClean="0">
                          <a:effectLst/>
                        </a:rPr>
                        <a:t>введении </a:t>
                      </a:r>
                      <a:r>
                        <a:rPr lang="ru-RU" sz="1600" b="1" u="none" strike="noStrike" dirty="0">
                          <a:effectLst/>
                        </a:rPr>
                        <a:t>реструктуризации </a:t>
                      </a:r>
                      <a:r>
                        <a:rPr lang="ru-RU" sz="1600" b="1" u="none" strike="noStrike" dirty="0" smtClean="0">
                          <a:effectLst/>
                        </a:rPr>
                        <a:t>долгов гражданина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</a:tr>
              <a:tr h="24277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</a:tr>
              <a:tr h="24277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октябрь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96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</a:tr>
              <a:tr h="24277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ноябрь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223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57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</a:tr>
              <a:tr h="24277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декабрь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568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275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</a:tr>
              <a:tr h="24277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</a:tr>
              <a:tr h="24277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2016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77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январь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496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8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300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</a:tr>
              <a:tr h="24277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февраль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994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16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550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</a:tr>
              <a:tr h="24277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март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1290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13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601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</a:tr>
              <a:tr h="24277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апрель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1428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11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677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</a:tr>
              <a:tr h="24277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май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1413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622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</a:tr>
              <a:tr h="24277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июнь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1771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742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</a:tr>
              <a:tr h="161963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u="none" strike="noStrike">
                          <a:effectLst/>
                        </a:rPr>
                        <a:t> 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u="none" strike="noStrike">
                          <a:effectLst/>
                        </a:rPr>
                        <a:t> 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u="none" strike="noStrike" dirty="0">
                          <a:effectLst/>
                        </a:rPr>
                        <a:t> 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u="none" strike="noStrike">
                          <a:effectLst/>
                        </a:rPr>
                        <a:t> 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</a:tr>
              <a:tr h="63590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Всего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8279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69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3831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34784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660</Words>
  <Application>Microsoft Office PowerPoint</Application>
  <PresentationFormat>Экран (4:3)</PresentationFormat>
  <Paragraphs>119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1_Тема Office</vt:lpstr>
      <vt:lpstr>Презентация PowerPoint</vt:lpstr>
      <vt:lpstr>Какие сведения публикуются (физлица и ип)</vt:lpstr>
      <vt:lpstr>Какие сведения публикуются (физлица и ип)</vt:lpstr>
      <vt:lpstr>Какие сведения публикуются (физлица и ип)</vt:lpstr>
      <vt:lpstr>Публикация отдельных типов сведений</vt:lpstr>
      <vt:lpstr>Публикация отдельных типов сведений</vt:lpstr>
      <vt:lpstr>ЕФРСБ: банкротство граждан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 Юхнин</dc:creator>
  <cp:lastModifiedBy>Алексей Юхнин</cp:lastModifiedBy>
  <cp:revision>3</cp:revision>
  <dcterms:created xsi:type="dcterms:W3CDTF">2016-09-22T08:23:58Z</dcterms:created>
  <dcterms:modified xsi:type="dcterms:W3CDTF">2016-09-22T08:30:23Z</dcterms:modified>
</cp:coreProperties>
</file>