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0"/>
  </p:notesMasterIdLst>
  <p:sldIdLst>
    <p:sldId id="258" r:id="rId3"/>
    <p:sldId id="259" r:id="rId4"/>
    <p:sldId id="260" r:id="rId5"/>
    <p:sldId id="261" r:id="rId6"/>
    <p:sldId id="262" r:id="rId7"/>
    <p:sldId id="263" r:id="rId8"/>
    <p:sldId id="257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79C67B-CF6D-4B53-95DE-68AAFBA41AFB}" type="datetimeFigureOut">
              <a:rPr lang="ru-RU" smtClean="0"/>
              <a:t>22.09.2016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7D6BAC-4216-4825-B0DB-605D0AF855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5225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49156" name="Номер слайда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3B15583-ADAA-414F-BD0A-1C2250AF8A6B}" type="slidenum">
              <a:rPr lang="ru-RU" alt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50180" name="Номер слайда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79735EB-54A9-419A-9834-3E4507E20BFB}" type="slidenum">
              <a:rPr lang="ru-RU" alt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6861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2534CCB-B23E-40C4-A6B2-1B47FE3E0854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EF1D8-FA56-48C9-B073-17340C312A10}" type="datetimeFigureOut">
              <a:rPr lang="ru-RU" smtClean="0"/>
              <a:t>22.09.2016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B3CD5-2AD7-4915-8522-9B544CE005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7233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EF1D8-FA56-48C9-B073-17340C312A10}" type="datetimeFigureOut">
              <a:rPr lang="ru-RU" smtClean="0"/>
              <a:t>22.09.2016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B3CD5-2AD7-4915-8522-9B544CE005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8575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EF1D8-FA56-48C9-B073-17340C312A10}" type="datetimeFigureOut">
              <a:rPr lang="ru-RU" smtClean="0"/>
              <a:t>22.09.2016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B3CD5-2AD7-4915-8522-9B544CE005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08664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DCC32F-90FD-4037-B9B1-0A005CC2A9E7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22.09.2016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9918AF-50D9-4A8D-9CF6-E86EA277D4A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5195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AC290-F342-45BB-95C4-06F728E3170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22.09.2016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9EC604-7C71-412A-B917-A7333585C2F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41291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B770CA-3771-46B5-ABFD-99D3610C3C8D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22.09.2016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4B993E-4DE7-4C8E-8646-655088B1A66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04311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4AA4E-0719-4E9C-8BF3-2C2DDEB6880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22.09.2016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D9038-9129-447D-90AB-AB8DCC8B975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4455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8D331-BB83-4839-A0F0-85E8EFB53D74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22.09.2016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D2D37D-A27F-4770-89CC-03777E66A1D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1966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020A38-FEE6-4D0E-98EF-85C4638A2F4B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22.09.2016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69D3DA-AB7B-4F0F-A961-AB47497D90D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01082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49569B-6901-47C0-B0C7-D7EAAAA768D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22.09.2016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7F2466-3323-499B-8904-256D8B5FCB5A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17318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2F9BBD-8576-4FA9-8888-CECE6BD9482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22.09.2016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363F5-D09A-45F8-A240-920B01E1CCC6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7751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EF1D8-FA56-48C9-B073-17340C312A10}" type="datetimeFigureOut">
              <a:rPr lang="ru-RU" smtClean="0"/>
              <a:t>22.09.2016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B3CD5-2AD7-4915-8522-9B544CE005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11234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35FEDE-AAC4-4FFD-B842-3170E04FA89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22.09.2016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822EAB-EDB9-47CB-9871-0DBC509F19C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2668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9BEABB-0DBB-4551-BC19-0A13D1AE5797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22.09.2016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EB5FA8-2468-4C67-8EE4-F44C49D4D42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10768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74EDE0-25A0-4E48-A4C8-B9FD62AC4B1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22.09.2016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024C7C-9F53-4DCE-8D6C-46DD9790467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1910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EF1D8-FA56-48C9-B073-17340C312A10}" type="datetimeFigureOut">
              <a:rPr lang="ru-RU" smtClean="0"/>
              <a:t>22.09.2016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B3CD5-2AD7-4915-8522-9B544CE005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7656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EF1D8-FA56-48C9-B073-17340C312A10}" type="datetimeFigureOut">
              <a:rPr lang="ru-RU" smtClean="0"/>
              <a:t>22.09.2016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B3CD5-2AD7-4915-8522-9B544CE005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4674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EF1D8-FA56-48C9-B073-17340C312A10}" type="datetimeFigureOut">
              <a:rPr lang="ru-RU" smtClean="0"/>
              <a:t>22.09.2016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B3CD5-2AD7-4915-8522-9B544CE005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4358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EF1D8-FA56-48C9-B073-17340C312A10}" type="datetimeFigureOut">
              <a:rPr lang="ru-RU" smtClean="0"/>
              <a:t>22.09.2016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B3CD5-2AD7-4915-8522-9B544CE005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4169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EF1D8-FA56-48C9-B073-17340C312A10}" type="datetimeFigureOut">
              <a:rPr lang="ru-RU" smtClean="0"/>
              <a:t>22.09.2016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B3CD5-2AD7-4915-8522-9B544CE005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1462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EF1D8-FA56-48C9-B073-17340C312A10}" type="datetimeFigureOut">
              <a:rPr lang="ru-RU" smtClean="0"/>
              <a:t>22.09.2016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B3CD5-2AD7-4915-8522-9B544CE005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5513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EF1D8-FA56-48C9-B073-17340C312A10}" type="datetimeFigureOut">
              <a:rPr lang="ru-RU" smtClean="0"/>
              <a:t>22.09.2016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B3CD5-2AD7-4915-8522-9B544CE005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784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8EF1D8-FA56-48C9-B073-17340C312A10}" type="datetimeFigureOut">
              <a:rPr lang="ru-RU" smtClean="0"/>
              <a:t>22.09.2016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B3CD5-2AD7-4915-8522-9B544CE005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299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B1F746F-6997-4D0C-88A6-C4CA1315D017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22.09.2016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1A8C544-C7A3-473F-8293-30E70EA1F4A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330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6713" y="333375"/>
            <a:ext cx="8382000" cy="33083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250825" y="3789363"/>
            <a:ext cx="8569325" cy="230832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 cap="all" dirty="0" smtClean="0">
                <a:solidFill>
                  <a:srgbClr val="F79646">
                    <a:lumMod val="75000"/>
                  </a:srgbClr>
                </a:solidFill>
              </a:rPr>
              <a:t>Информационная открытость процедур банкротства физических лиц</a:t>
            </a:r>
            <a:endParaRPr lang="ru-RU" sz="2400" b="1" cap="all" dirty="0">
              <a:solidFill>
                <a:srgbClr val="F79646">
                  <a:lumMod val="75000"/>
                </a:srgbClr>
              </a:solidFill>
            </a:endParaRPr>
          </a:p>
          <a:p>
            <a:pPr>
              <a:defRPr/>
            </a:pPr>
            <a:endParaRPr lang="ru-RU" sz="2400" b="1" cap="all" dirty="0">
              <a:solidFill>
                <a:srgbClr val="F79646">
                  <a:lumMod val="75000"/>
                </a:srgbClr>
              </a:solidFill>
            </a:endParaRPr>
          </a:p>
          <a:p>
            <a:pPr>
              <a:defRPr/>
            </a:pPr>
            <a:endParaRPr lang="ru-RU" sz="2400" b="1" cap="all" dirty="0">
              <a:solidFill>
                <a:srgbClr val="F79646">
                  <a:lumMod val="75000"/>
                </a:srgbClr>
              </a:solidFill>
            </a:endParaRPr>
          </a:p>
          <a:p>
            <a:pPr>
              <a:defRPr/>
            </a:pPr>
            <a:endParaRPr lang="ru-RU" sz="2400" b="1" cap="all" dirty="0">
              <a:solidFill>
                <a:srgbClr val="F79646">
                  <a:lumMod val="75000"/>
                </a:srgbClr>
              </a:solidFill>
            </a:endParaRPr>
          </a:p>
          <a:p>
            <a:pPr>
              <a:defRPr/>
            </a:pPr>
            <a:endParaRPr lang="ru-RU" sz="2400" b="1" cap="all" dirty="0">
              <a:solidFill>
                <a:srgbClr val="F79646">
                  <a:lumMod val="75000"/>
                </a:srgbClr>
              </a:solidFill>
            </a:endParaRPr>
          </a:p>
        </p:txBody>
      </p:sp>
      <p:cxnSp>
        <p:nvCxnSpPr>
          <p:cNvPr id="8" name="Straight Connector 8"/>
          <p:cNvCxnSpPr/>
          <p:nvPr/>
        </p:nvCxnSpPr>
        <p:spPr>
          <a:xfrm>
            <a:off x="481013" y="4605338"/>
            <a:ext cx="8382000" cy="0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4211638" y="5445125"/>
            <a:ext cx="4468812" cy="738664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kern="0" dirty="0" smtClean="0">
                <a:solidFill>
                  <a:srgbClr val="686B5D"/>
                </a:solidFill>
              </a:rPr>
              <a:t>Директор по развитию проектов</a:t>
            </a:r>
            <a:r>
              <a:rPr lang="en-US" sz="1400" kern="0" dirty="0" smtClean="0">
                <a:solidFill>
                  <a:srgbClr val="686B5D"/>
                </a:solidFill>
              </a:rPr>
              <a:t> </a:t>
            </a:r>
            <a:r>
              <a:rPr lang="ru-RU" sz="1400" kern="0" dirty="0" smtClean="0">
                <a:solidFill>
                  <a:srgbClr val="686B5D"/>
                </a:solidFill>
              </a:rPr>
              <a:t>ЗАО «Интерфакс»,</a:t>
            </a:r>
            <a:endParaRPr lang="en-US" sz="1400" kern="0" dirty="0" smtClean="0">
              <a:solidFill>
                <a:srgbClr val="686B5D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kern="0" dirty="0" smtClean="0">
                <a:solidFill>
                  <a:srgbClr val="686B5D"/>
                </a:solidFill>
              </a:rPr>
              <a:t>Директор Центра проблем банкротства</a:t>
            </a:r>
            <a:endParaRPr lang="en-US" sz="1400" kern="0" dirty="0" smtClean="0">
              <a:solidFill>
                <a:srgbClr val="686B5D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kern="0" dirty="0" smtClean="0">
                <a:solidFill>
                  <a:srgbClr val="686B5D"/>
                </a:solidFill>
              </a:rPr>
              <a:t>Юхнин Алексей</a:t>
            </a:r>
          </a:p>
        </p:txBody>
      </p:sp>
    </p:spTree>
    <p:extLst>
      <p:ext uri="{BB962C8B-B14F-4D97-AF65-F5344CB8AC3E}">
        <p14:creationId xmlns:p14="http://schemas.microsoft.com/office/powerpoint/2010/main" val="3828397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sz="2800" b="1" cap="all" dirty="0" smtClean="0">
                <a:solidFill>
                  <a:schemeClr val="accent6">
                    <a:lumMod val="75000"/>
                  </a:schemeClr>
                </a:solidFill>
              </a:rPr>
              <a:t>Какие сведения публикуются (физлица и </a:t>
            </a:r>
            <a:r>
              <a:rPr lang="ru-RU" sz="2800" b="1" cap="all" dirty="0" err="1" smtClean="0">
                <a:solidFill>
                  <a:schemeClr val="accent6">
                    <a:lumMod val="75000"/>
                  </a:schemeClr>
                </a:solidFill>
              </a:rPr>
              <a:t>ип</a:t>
            </a:r>
            <a:r>
              <a:rPr lang="ru-RU" sz="2800" b="1" cap="all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endParaRPr lang="ru-RU" sz="2800" b="1" cap="all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68313" y="1341438"/>
            <a:ext cx="8505825" cy="5183187"/>
          </a:xfrm>
        </p:spPr>
        <p:txBody>
          <a:bodyPr rtlCol="0">
            <a:noAutofit/>
          </a:bodyPr>
          <a:lstStyle/>
          <a:p>
            <a:pPr marL="0" indent="0"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/>
            </a:pP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cs typeface="Tahoma" pitchFamily="34" charset="0"/>
              </a:rPr>
              <a:t>Статья 213.7</a:t>
            </a:r>
          </a:p>
          <a:p>
            <a:pPr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cs typeface="Tahoma" pitchFamily="34" charset="0"/>
              </a:rPr>
              <a:t>о признании обоснованным заявления о признании гражданина банкротом и введении реструктуризации его долгов;</a:t>
            </a:r>
          </a:p>
          <a:p>
            <a:pPr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cs typeface="Tahoma" pitchFamily="34" charset="0"/>
              </a:rPr>
              <a:t>о признании гражданина банкротом и введении реализации имущества гражданина;</a:t>
            </a:r>
          </a:p>
          <a:p>
            <a:pPr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cs typeface="Tahoma" pitchFamily="34" charset="0"/>
              </a:rPr>
              <a:t>о наличии или об отсутствии признаков преднамеренного фиктивного банкротства;</a:t>
            </a:r>
          </a:p>
          <a:p>
            <a:pPr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cs typeface="Tahoma" pitchFamily="34" charset="0"/>
              </a:rPr>
              <a:t>о прекращении производства по делу о банкротстве гражданина;</a:t>
            </a:r>
          </a:p>
          <a:p>
            <a:pPr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cs typeface="Tahoma" pitchFamily="34" charset="0"/>
              </a:rPr>
              <a:t>об утверждении, отстранении или освобождении финансового управляющего;</a:t>
            </a:r>
          </a:p>
          <a:p>
            <a:pPr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cs typeface="Tahoma" pitchFamily="34" charset="0"/>
              </a:rPr>
              <a:t>об утверждении плана реструктуризации долгов гражданина;</a:t>
            </a:r>
          </a:p>
          <a:p>
            <a:pPr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cs typeface="Tahoma" pitchFamily="34" charset="0"/>
              </a:rPr>
              <a:t>о проведении торгов по продаже имущества гражданина и результатах проведения торгов;</a:t>
            </a:r>
          </a:p>
          <a:p>
            <a:pPr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cs typeface="Tahoma" pitchFamily="34" charset="0"/>
              </a:rPr>
              <a:t>об отмене или изменении предусмотренных абзацами вторым - седьмым настоящего пункта сведений и (или) содержащих указанные сведения судебных актов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cs typeface="Tahoma" pitchFamily="34" charset="0"/>
              </a:rPr>
              <a:t>;</a:t>
            </a:r>
          </a:p>
          <a:p>
            <a:pPr lvl="2"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endParaRPr lang="ru-RU" sz="1050" dirty="0">
              <a:solidFill>
                <a:schemeClr val="accent1">
                  <a:lumMod val="75000"/>
                </a:schemeClr>
              </a:solidFill>
              <a:latin typeface="Verdana" pitchFamily="34" charset="0"/>
              <a:cs typeface="Tahoma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468313" y="1196975"/>
            <a:ext cx="8169275" cy="0"/>
          </a:xfrm>
          <a:prstGeom prst="line">
            <a:avLst/>
          </a:prstGeom>
          <a:ln w="15875">
            <a:solidFill>
              <a:schemeClr val="accent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296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sz="2800" b="1" cap="all" dirty="0" smtClean="0">
                <a:solidFill>
                  <a:schemeClr val="accent6">
                    <a:lumMod val="75000"/>
                  </a:schemeClr>
                </a:solidFill>
              </a:rPr>
              <a:t>Какие сведения публикуются (физлица и </a:t>
            </a:r>
            <a:r>
              <a:rPr lang="ru-RU" sz="2800" b="1" cap="all" dirty="0" err="1" smtClean="0">
                <a:solidFill>
                  <a:schemeClr val="accent6">
                    <a:lumMod val="75000"/>
                  </a:schemeClr>
                </a:solidFill>
              </a:rPr>
              <a:t>ип</a:t>
            </a:r>
            <a:r>
              <a:rPr lang="ru-RU" sz="2800" b="1" cap="all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endParaRPr lang="ru-RU" sz="2800" b="1" cap="all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68313" y="1341438"/>
            <a:ext cx="8505825" cy="5183187"/>
          </a:xfrm>
        </p:spPr>
        <p:txBody>
          <a:bodyPr rtlCol="0">
            <a:noAutofit/>
          </a:bodyPr>
          <a:lstStyle/>
          <a:p>
            <a:pPr marL="0" indent="0"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/>
            </a:pP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cs typeface="Tahoma" pitchFamily="34" charset="0"/>
              </a:rPr>
              <a:t>Статья 213.7 (продолжение)</a:t>
            </a:r>
          </a:p>
          <a:p>
            <a:pPr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cs typeface="Tahoma" pitchFamily="34" charset="0"/>
              </a:rPr>
              <a:t>о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cs typeface="Tahoma" pitchFamily="34" charset="0"/>
              </a:rPr>
              <a:t>проведении собрания кредиторов;</a:t>
            </a:r>
          </a:p>
          <a:p>
            <a:pPr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cs typeface="Tahoma" pitchFamily="34" charset="0"/>
              </a:rPr>
              <a:t>о решениях собрания кредиторов, если собранием кредиторов принято решение об опубликовании протокола собрания кредиторов;</a:t>
            </a:r>
          </a:p>
          <a:p>
            <a:pPr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cs typeface="Tahoma" pitchFamily="34" charset="0"/>
              </a:rPr>
              <a:t>о неприменении в отношении гражданина правила об освобождении от исполнения обязательств;</a:t>
            </a:r>
          </a:p>
          <a:p>
            <a:pPr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cs typeface="Tahoma" pitchFamily="34" charset="0"/>
              </a:rPr>
              <a:t>о завершении реструктуризации долгов гражданина;</a:t>
            </a:r>
          </a:p>
          <a:p>
            <a:pPr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cs typeface="Tahoma" pitchFamily="34" charset="0"/>
              </a:rPr>
              <a:t>о завершении реализации имущества гражданина;</a:t>
            </a:r>
          </a:p>
          <a:p>
            <a:pPr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cs typeface="Tahoma" pitchFamily="34" charset="0"/>
              </a:rPr>
              <a:t>иные предусмотренные настоящим параграфом сведения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cs typeface="Tahoma" pitchFamily="34" charset="0"/>
              </a:rPr>
              <a:t>.</a:t>
            </a:r>
            <a:endParaRPr lang="en-US" sz="1600" dirty="0" smtClean="0">
              <a:solidFill>
                <a:schemeClr val="accent1">
                  <a:lumMod val="75000"/>
                </a:schemeClr>
              </a:solidFill>
              <a:latin typeface="Verdana" pitchFamily="34" charset="0"/>
              <a:cs typeface="Tahoma" pitchFamily="34" charset="0"/>
            </a:endParaRPr>
          </a:p>
          <a:p>
            <a:pPr marL="0" indent="0" eaLnBrk="1" fontAlgn="auto" hangingPunct="1">
              <a:spcBef>
                <a:spcPts val="600"/>
              </a:spcBef>
              <a:spcAft>
                <a:spcPts val="600"/>
              </a:spcAft>
              <a:buFont typeface="Arial" charset="0"/>
              <a:buNone/>
              <a:defRPr/>
            </a:pPr>
            <a:r>
              <a:rPr lang="en-US" sz="1600" dirty="0" smtClean="0">
                <a:solidFill>
                  <a:srgbClr val="FF0000"/>
                </a:solidFill>
                <a:latin typeface="Verdana" pitchFamily="34" charset="0"/>
                <a:cs typeface="Tahoma" pitchFamily="34" charset="0"/>
              </a:rPr>
              <a:t>C 21 </a:t>
            </a:r>
            <a:r>
              <a:rPr lang="ru-RU" sz="1600" dirty="0">
                <a:solidFill>
                  <a:srgbClr val="FF0000"/>
                </a:solidFill>
                <a:latin typeface="Verdana" pitchFamily="34" charset="0"/>
                <a:cs typeface="Tahoma" pitchFamily="34" charset="0"/>
              </a:rPr>
              <a:t>декабря 2016 года - о кредитной организации, в которой открыт специальный банковский счет должника (при наличии)</a:t>
            </a:r>
          </a:p>
          <a:p>
            <a:pPr marL="0" indent="0"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/>
            </a:pP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cs typeface="Tahoma" pitchFamily="34" charset="0"/>
              </a:rPr>
              <a:t>Требуется ли публикация иных сведений: отчеты по итогам процедуры, заключение договоров купли-продажи, незаконность действий АУ и взыскание с него убытков?</a:t>
            </a:r>
            <a:endParaRPr lang="ru-RU" sz="1600" b="1" dirty="0">
              <a:solidFill>
                <a:schemeClr val="accent1">
                  <a:lumMod val="75000"/>
                </a:schemeClr>
              </a:solidFill>
              <a:latin typeface="Verdana" pitchFamily="34" charset="0"/>
              <a:cs typeface="Tahoma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468313" y="1196975"/>
            <a:ext cx="8169275" cy="0"/>
          </a:xfrm>
          <a:prstGeom prst="line">
            <a:avLst/>
          </a:prstGeom>
          <a:ln w="15875">
            <a:solidFill>
              <a:schemeClr val="accent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4512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sz="2800" b="1" cap="all" dirty="0" smtClean="0">
                <a:solidFill>
                  <a:schemeClr val="accent6">
                    <a:lumMod val="75000"/>
                  </a:schemeClr>
                </a:solidFill>
              </a:rPr>
              <a:t>Какие сведения публикуются (физлица и </a:t>
            </a:r>
            <a:r>
              <a:rPr lang="ru-RU" sz="2800" b="1" cap="all" dirty="0" err="1" smtClean="0">
                <a:solidFill>
                  <a:schemeClr val="accent6">
                    <a:lumMod val="75000"/>
                  </a:schemeClr>
                </a:solidFill>
              </a:rPr>
              <a:t>ип</a:t>
            </a:r>
            <a:r>
              <a:rPr lang="ru-RU" sz="2800" b="1" cap="all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endParaRPr lang="ru-RU" sz="2800" b="1" cap="all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68313" y="1341438"/>
            <a:ext cx="8505825" cy="5183187"/>
          </a:xfrm>
        </p:spPr>
        <p:txBody>
          <a:bodyPr rtlCol="0">
            <a:noAutofit/>
          </a:bodyPr>
          <a:lstStyle/>
          <a:p>
            <a:pPr marL="0" indent="0"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/>
            </a:pP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cs typeface="Tahoma" pitchFamily="34" charset="0"/>
              </a:rPr>
              <a:t>Статья 213.9 (пункты 12 и 13)</a:t>
            </a:r>
          </a:p>
          <a:p>
            <a:pPr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cs typeface="Tahoma" pitchFamily="34" charset="0"/>
              </a:rPr>
              <a:t>Сведения о вынесении арбитражным судом судебного акта о признании действий финансового управляющего незаконными, о взыскании с финансового управляющего убытков в связи с неисполнением или ненадлежащим исполнением обязанностей в деле о банкротстве гражданина, 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cs typeface="Tahoma" pitchFamily="34" charset="0"/>
              </a:rPr>
              <a:t>являющегося индивидуальным предпринимателем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cs typeface="Tahoma" pitchFamily="34" charset="0"/>
              </a:rPr>
              <a:t>, подлежат включению в Единый федеральный реестр сведений о банкротстве в течение трех рабочих дней с даты вступления соответствующего судебного акта в силу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cs typeface="Tahoma" pitchFamily="34" charset="0"/>
              </a:rPr>
              <a:t>.</a:t>
            </a:r>
          </a:p>
          <a:p>
            <a:pPr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cs typeface="Tahoma" pitchFamily="34" charset="0"/>
              </a:rPr>
              <a:t>Не позднее чем в течение десяти дней с даты завершения соответствующей процедуры, применявшейся в деле о банкротстве гражданина, 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cs typeface="Tahoma" pitchFamily="34" charset="0"/>
              </a:rPr>
              <a:t>являющегося индивидуальным предпринимателем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cs typeface="Tahoma" pitchFamily="34" charset="0"/>
              </a:rPr>
              <a:t>, финансовый управляющий включает в Единый федеральный реестр сведений о банкротстве в качестве сведений сообщение о результатах соответствующей процедуры (отчет)</a:t>
            </a:r>
          </a:p>
          <a:p>
            <a:pPr marL="0" indent="0" eaLnBrk="1" fontAlgn="auto" hangingPunct="1">
              <a:spcBef>
                <a:spcPts val="600"/>
              </a:spcBef>
              <a:spcAft>
                <a:spcPts val="600"/>
              </a:spcAft>
              <a:buFont typeface="Arial" charset="0"/>
              <a:buNone/>
              <a:defRPr/>
            </a:pP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cs typeface="Tahoma" pitchFamily="34" charset="0"/>
              </a:rPr>
              <a:t>Для заявлений, поданных после 29.12.2015 (Закон № 391-ФЗ)</a:t>
            </a:r>
            <a:endParaRPr lang="ru-RU" sz="1600" dirty="0">
              <a:solidFill>
                <a:schemeClr val="accent1">
                  <a:lumMod val="75000"/>
                </a:schemeClr>
              </a:solidFill>
              <a:latin typeface="Verdana" pitchFamily="34" charset="0"/>
              <a:cs typeface="Tahoma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468313" y="1196975"/>
            <a:ext cx="8169275" cy="0"/>
          </a:xfrm>
          <a:prstGeom prst="line">
            <a:avLst/>
          </a:prstGeom>
          <a:ln w="15875">
            <a:solidFill>
              <a:schemeClr val="accent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5825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sz="2800" b="1" cap="all" dirty="0" smtClean="0">
                <a:solidFill>
                  <a:schemeClr val="accent6">
                    <a:lumMod val="75000"/>
                  </a:schemeClr>
                </a:solidFill>
              </a:rPr>
              <a:t>Публикация отдельных типов сведений</a:t>
            </a:r>
            <a:endParaRPr lang="ru-RU" sz="2800" b="1" cap="all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68313" y="1219200"/>
            <a:ext cx="8505825" cy="5184775"/>
          </a:xfrm>
        </p:spPr>
        <p:txBody>
          <a:bodyPr rtlCol="0">
            <a:noAutofit/>
          </a:bodyPr>
          <a:lstStyle/>
          <a:p>
            <a:pPr marL="0" indent="0"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/>
            </a:pP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cs typeface="Tahoma" pitchFamily="34" charset="0"/>
              </a:rPr>
              <a:t>Статья 213.7 (раскрытие сведений в процедурах банкротства граждан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cs typeface="Tahoma" pitchFamily="34" charset="0"/>
              </a:rPr>
              <a:t>)</a:t>
            </a:r>
            <a:endParaRPr lang="ru-RU" sz="1600" b="1" dirty="0" smtClean="0">
              <a:solidFill>
                <a:schemeClr val="accent1">
                  <a:lumMod val="75000"/>
                </a:schemeClr>
              </a:solidFill>
              <a:latin typeface="Verdana" pitchFamily="34" charset="0"/>
              <a:cs typeface="Tahoma" pitchFamily="34" charset="0"/>
            </a:endParaRPr>
          </a:p>
          <a:p>
            <a:pPr marL="0" indent="0"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/>
            </a:pP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cs typeface="Tahoma" pitchFamily="34" charset="0"/>
              </a:rPr>
              <a:t>Кто публикует: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cs typeface="Tahoma" pitchFamily="34" charset="0"/>
              </a:rPr>
              <a:t> арбитражный управляющий (в силу пункта 4.1 статьи 28), сообщения об отстранении или освобождении АУ – также СРО (см. выше), по торгам – также организатором торгов (если есть)</a:t>
            </a:r>
          </a:p>
          <a:p>
            <a:pPr marL="0" indent="0"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/>
            </a:pP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cs typeface="Tahoma" pitchFamily="34" charset="0"/>
              </a:rPr>
              <a:t>Сроки публикации: </a:t>
            </a:r>
          </a:p>
          <a:p>
            <a:pPr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cs typeface="Tahoma" pitchFamily="34" charset="0"/>
              </a:rPr>
              <a:t>специальные сроки отсутствуют, соответственно определяются либо в соответствии с разделом </a:t>
            </a: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cs typeface="Tahoma" pitchFamily="34" charset="0"/>
              </a:rPr>
              <a:t>III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cs typeface="Tahoma" pitchFamily="34" charset="0"/>
              </a:rPr>
              <a:t>приложения 1 к приказу МЭР № 178, либо по аналогии с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cs typeface="Tahoma" pitchFamily="34" charset="0"/>
              </a:rPr>
              <a:t>юрлицами</a:t>
            </a:r>
            <a:endParaRPr lang="ru-RU" sz="1600" dirty="0" smtClean="0">
              <a:solidFill>
                <a:schemeClr val="accent1">
                  <a:lumMod val="75000"/>
                </a:schemeClr>
              </a:solidFill>
              <a:latin typeface="Verdana" pitchFamily="34" charset="0"/>
              <a:cs typeface="Tahoma" pitchFamily="34" charset="0"/>
            </a:endParaRPr>
          </a:p>
          <a:p>
            <a:pPr marL="0" indent="0"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/>
            </a:pP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cs typeface="Tahoma" pitchFamily="34" charset="0"/>
              </a:rPr>
              <a:t>Расходы</a:t>
            </a:r>
          </a:p>
          <a:p>
            <a:pPr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cs typeface="Tahoma" pitchFamily="34" charset="0"/>
              </a:rPr>
              <a:t>за счет гражданина – должника</a:t>
            </a:r>
          </a:p>
          <a:p>
            <a:pPr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cs typeface="Tahoma" pitchFamily="34" charset="0"/>
              </a:rPr>
              <a:t>стоимость – ½ от обычной стоимости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cs typeface="Tahoma" pitchFamily="34" charset="0"/>
              </a:rPr>
              <a:t>(805/2=402,50)</a:t>
            </a: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cs typeface="Tahoma" pitchFamily="34" charset="0"/>
              </a:rPr>
              <a:t>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cs typeface="Tahoma" pitchFamily="34" charset="0"/>
              </a:rPr>
              <a:t>с 1 августа 2016 года по всем сообщениям в процедурах в соответствии с Законом № 154-ФЗ (не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cs typeface="Tahoma" pitchFamily="34" charset="0"/>
              </a:rPr>
              <a:t>распространяется на КФХ)</a:t>
            </a:r>
          </a:p>
          <a:p>
            <a:pPr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cs typeface="Tahoma" pitchFamily="34" charset="0"/>
              </a:rPr>
              <a:t>стоимость сообщения об отстранении и освобождении относится на АУ…</a:t>
            </a:r>
          </a:p>
          <a:p>
            <a:pPr marL="0" indent="0"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/>
            </a:pPr>
            <a:endParaRPr lang="ru-RU" sz="1600" dirty="0" smtClean="0">
              <a:solidFill>
                <a:schemeClr val="accent1">
                  <a:lumMod val="75000"/>
                </a:schemeClr>
              </a:solidFill>
              <a:latin typeface="Verdana" pitchFamily="34" charset="0"/>
              <a:cs typeface="Tahoma" pitchFamily="34" charset="0"/>
            </a:endParaRPr>
          </a:p>
          <a:p>
            <a:pPr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endParaRPr lang="ru-RU" sz="1600" dirty="0" smtClean="0">
              <a:solidFill>
                <a:schemeClr val="accent1">
                  <a:lumMod val="75000"/>
                </a:schemeClr>
              </a:solidFill>
              <a:latin typeface="Verdana" pitchFamily="34" charset="0"/>
              <a:cs typeface="Tahoma" pitchFamily="34" charset="0"/>
            </a:endParaRPr>
          </a:p>
          <a:p>
            <a:pPr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endParaRPr lang="ru-RU" sz="1600" dirty="0" smtClean="0">
              <a:solidFill>
                <a:schemeClr val="accent1">
                  <a:lumMod val="75000"/>
                </a:schemeClr>
              </a:solidFill>
              <a:latin typeface="Verdana" pitchFamily="34" charset="0"/>
              <a:cs typeface="Tahoma" pitchFamily="34" charset="0"/>
            </a:endParaRPr>
          </a:p>
          <a:p>
            <a:pPr marL="0" indent="0"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/>
            </a:pPr>
            <a:endParaRPr lang="ru-RU" sz="1600" dirty="0" smtClean="0">
              <a:solidFill>
                <a:schemeClr val="accent1">
                  <a:lumMod val="75000"/>
                </a:schemeClr>
              </a:solidFill>
              <a:latin typeface="Verdana" pitchFamily="34" charset="0"/>
              <a:cs typeface="Tahoma" pitchFamily="34" charset="0"/>
            </a:endParaRPr>
          </a:p>
          <a:p>
            <a:pPr marL="0" indent="0"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/>
            </a:pPr>
            <a:endParaRPr lang="ru-RU" sz="1600" dirty="0" smtClean="0">
              <a:solidFill>
                <a:schemeClr val="accent1">
                  <a:lumMod val="75000"/>
                </a:schemeClr>
              </a:solidFill>
              <a:latin typeface="Verdana" pitchFamily="34" charset="0"/>
              <a:cs typeface="Tahoma" pitchFamily="34" charset="0"/>
            </a:endParaRPr>
          </a:p>
          <a:p>
            <a:pPr marL="0" indent="0"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/>
            </a:pPr>
            <a:endParaRPr lang="ru-RU" sz="1050" dirty="0" smtClean="0">
              <a:solidFill>
                <a:schemeClr val="accent1">
                  <a:lumMod val="75000"/>
                </a:schemeClr>
              </a:solidFill>
              <a:latin typeface="Verdana" pitchFamily="34" charset="0"/>
              <a:cs typeface="Tahoma" pitchFamily="34" charset="0"/>
            </a:endParaRPr>
          </a:p>
          <a:p>
            <a:pPr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endParaRPr lang="ru-RU" sz="1050" dirty="0">
              <a:solidFill>
                <a:schemeClr val="accent1">
                  <a:lumMod val="75000"/>
                </a:schemeClr>
              </a:solidFill>
              <a:latin typeface="Verdana" pitchFamily="34" charset="0"/>
              <a:cs typeface="Tahoma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468313" y="1196975"/>
            <a:ext cx="8169275" cy="0"/>
          </a:xfrm>
          <a:prstGeom prst="line">
            <a:avLst/>
          </a:prstGeom>
          <a:ln w="15875">
            <a:solidFill>
              <a:schemeClr val="accent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7020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sz="2800" b="1" cap="all" dirty="0" smtClean="0">
                <a:solidFill>
                  <a:schemeClr val="accent6">
                    <a:lumMod val="75000"/>
                  </a:schemeClr>
                </a:solidFill>
              </a:rPr>
              <a:t>Публикация отдельных типов сведений</a:t>
            </a:r>
            <a:endParaRPr lang="ru-RU" sz="2800" b="1" cap="all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00038" y="1166813"/>
            <a:ext cx="8505825" cy="5575300"/>
          </a:xfrm>
        </p:spPr>
        <p:txBody>
          <a:bodyPr rtlCol="0">
            <a:noAutofit/>
          </a:bodyPr>
          <a:lstStyle/>
          <a:p>
            <a:pPr marL="0" indent="0"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/>
            </a:pP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cs typeface="Tahoma" pitchFamily="34" charset="0"/>
              </a:rPr>
              <a:t>Статья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cs typeface="Tahoma" pitchFamily="34" charset="0"/>
              </a:rPr>
              <a:t>213.7 (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cs typeface="Tahoma" pitchFamily="34" charset="0"/>
              </a:rPr>
              <a:t>продолжение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cs typeface="Tahoma" pitchFamily="34" charset="0"/>
              </a:rPr>
              <a:t>)</a:t>
            </a:r>
            <a:endParaRPr lang="en-US" sz="1600" b="1" dirty="0" smtClean="0">
              <a:solidFill>
                <a:schemeClr val="accent1">
                  <a:lumMod val="75000"/>
                </a:schemeClr>
              </a:solidFill>
              <a:latin typeface="Verdana" pitchFamily="34" charset="0"/>
              <a:cs typeface="Tahoma" pitchFamily="34" charset="0"/>
            </a:endParaRPr>
          </a:p>
          <a:p>
            <a:pPr marL="0" indent="0"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/>
            </a:pP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cs typeface="Tahoma" pitchFamily="34" charset="0"/>
              </a:rPr>
              <a:t>Состав информации для публикации:</a:t>
            </a:r>
          </a:p>
          <a:p>
            <a:pPr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cs typeface="Tahoma" pitchFamily="34" charset="0"/>
              </a:rPr>
              <a:t>общие правила по статье 28</a:t>
            </a:r>
          </a:p>
          <a:p>
            <a:pPr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cs typeface="Tahoma" pitchFamily="34" charset="0"/>
              </a:rPr>
              <a:t>идентифицирующие гражданина данные</a:t>
            </a:r>
          </a:p>
          <a:p>
            <a:pPr lvl="1"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–"/>
              <a:defRPr/>
            </a:pP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cs typeface="Tahoma" pitchFamily="34" charset="0"/>
              </a:rPr>
              <a:t>фамилия, имя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cs typeface="Tahoma" pitchFamily="34" charset="0"/>
              </a:rPr>
              <a:t>и (в случае, если имеется)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cs typeface="Tahoma" pitchFamily="34" charset="0"/>
              </a:rPr>
              <a:t>отчество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cs typeface="Tahoma" pitchFamily="34" charset="0"/>
              </a:rPr>
              <a:t>гражданина </a:t>
            </a:r>
            <a:endParaRPr lang="ru-RU" sz="1600" dirty="0" smtClean="0">
              <a:solidFill>
                <a:schemeClr val="accent1">
                  <a:lumMod val="75000"/>
                </a:schemeClr>
              </a:solidFill>
              <a:latin typeface="Verdana" pitchFamily="34" charset="0"/>
              <a:cs typeface="Tahoma" pitchFamily="34" charset="0"/>
            </a:endParaRPr>
          </a:p>
          <a:p>
            <a:pPr lvl="1"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–"/>
              <a:defRPr/>
            </a:pP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cs typeface="Tahoma" pitchFamily="34" charset="0"/>
              </a:rPr>
              <a:t>в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cs typeface="Tahoma" pitchFamily="34" charset="0"/>
              </a:rPr>
              <a:t>случае перемены имени также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cs typeface="Tahoma" pitchFamily="34" charset="0"/>
              </a:rPr>
              <a:t>ранее присвоенные фамилия, имя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cs typeface="Tahoma" pitchFamily="34" charset="0"/>
              </a:rPr>
              <a:t>и (в случае, если имеется)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cs typeface="Tahoma" pitchFamily="34" charset="0"/>
              </a:rPr>
              <a:t>отчество гражданина</a:t>
            </a:r>
          </a:p>
          <a:p>
            <a:pPr lvl="1"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–"/>
              <a:defRPr/>
            </a:pP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cs typeface="Tahoma" pitchFamily="34" charset="0"/>
              </a:rPr>
              <a:t>дата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cs typeface="Tahoma" pitchFamily="34" charset="0"/>
              </a:rPr>
              <a:t>и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cs typeface="Tahoma" pitchFamily="34" charset="0"/>
              </a:rPr>
              <a:t>место рождения </a:t>
            </a:r>
          </a:p>
          <a:p>
            <a:pPr lvl="1"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–"/>
              <a:defRPr/>
            </a:pP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cs typeface="Tahoma" pitchFamily="34" charset="0"/>
              </a:rPr>
              <a:t>страховой номер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cs typeface="Tahoma" pitchFamily="34" charset="0"/>
              </a:rPr>
              <a:t>индивидуального лицевого счета застрахованного лица в системе обязательного пенсионного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cs typeface="Tahoma" pitchFamily="34" charset="0"/>
              </a:rPr>
              <a:t>страхования (СНИЛС)</a:t>
            </a:r>
          </a:p>
          <a:p>
            <a:pPr lvl="1"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–"/>
              <a:defRPr/>
            </a:pP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cs typeface="Tahoma" pitchFamily="34" charset="0"/>
              </a:rPr>
              <a:t>идентификационный номер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cs typeface="Tahoma" pitchFamily="34" charset="0"/>
              </a:rPr>
              <a:t>налогоплательщика (при наличии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cs typeface="Tahoma" pitchFamily="34" charset="0"/>
              </a:rPr>
              <a:t>)</a:t>
            </a:r>
          </a:p>
          <a:p>
            <a:pPr lvl="1"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–"/>
              <a:defRPr/>
            </a:pP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cs typeface="Tahoma" pitchFamily="34" charset="0"/>
              </a:rPr>
              <a:t>место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cs typeface="Tahoma" pitchFamily="34" charset="0"/>
              </a:rPr>
              <a:t>жительства согласно документам о регистрации по месту жительства в пределах Российской Федерации</a:t>
            </a:r>
          </a:p>
          <a:p>
            <a:pPr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endParaRPr lang="ru-RU" sz="1400" dirty="0">
              <a:solidFill>
                <a:schemeClr val="accent1">
                  <a:lumMod val="75000"/>
                </a:schemeClr>
              </a:solidFill>
              <a:latin typeface="Verdana" pitchFamily="34" charset="0"/>
              <a:cs typeface="Tahoma" pitchFamily="34" charset="0"/>
            </a:endParaRPr>
          </a:p>
          <a:p>
            <a:pPr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endParaRPr lang="ru-RU" sz="1050" dirty="0">
              <a:solidFill>
                <a:schemeClr val="accent1">
                  <a:lumMod val="75000"/>
                </a:schemeClr>
              </a:solidFill>
              <a:latin typeface="Verdana" pitchFamily="34" charset="0"/>
              <a:cs typeface="Tahoma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468313" y="1052513"/>
            <a:ext cx="8169275" cy="0"/>
          </a:xfrm>
          <a:prstGeom prst="line">
            <a:avLst/>
          </a:prstGeom>
          <a:ln w="15875">
            <a:solidFill>
              <a:schemeClr val="accent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12901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ru-RU" sz="2800" b="1" cap="all" dirty="0" smtClean="0">
                <a:solidFill>
                  <a:schemeClr val="accent6">
                    <a:lumMod val="75000"/>
                  </a:schemeClr>
                </a:solidFill>
              </a:rPr>
              <a:t>ЕФРСБ: банкротство граждан</a:t>
            </a:r>
            <a:endParaRPr lang="ru-RU" sz="2800" b="1" cap="all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23528" y="1124744"/>
            <a:ext cx="8505825" cy="432049"/>
          </a:xfrm>
        </p:spPr>
        <p:txBody>
          <a:bodyPr rtlCol="0">
            <a:noAutofit/>
          </a:bodyPr>
          <a:lstStyle/>
          <a:p>
            <a:pPr fontAlgn="auto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 октябрь 2015 по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июнь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2016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года</a:t>
            </a:r>
          </a:p>
          <a:p>
            <a:pPr fontAlgn="auto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endParaRPr lang="ru-RU" sz="18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endParaRPr lang="ru-RU" sz="12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468313" y="1052513"/>
            <a:ext cx="8169275" cy="0"/>
          </a:xfrm>
          <a:prstGeom prst="line">
            <a:avLst/>
          </a:prstGeom>
          <a:ln w="15875">
            <a:solidFill>
              <a:schemeClr val="accent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6696499"/>
              </p:ext>
            </p:extLst>
          </p:nvPr>
        </p:nvGraphicFramePr>
        <p:xfrm>
          <a:off x="482747" y="1556792"/>
          <a:ext cx="8229600" cy="51019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90464"/>
                <a:gridCol w="2422725"/>
                <a:gridCol w="2292188"/>
                <a:gridCol w="2424223"/>
              </a:tblGrid>
              <a:tr h="127628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74" marR="7974" marT="79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</a:rPr>
                        <a:t>Решение/ определение о </a:t>
                      </a:r>
                      <a:r>
                        <a:rPr lang="ru-RU" sz="1600" b="1" u="none" strike="noStrike" dirty="0" smtClean="0">
                          <a:effectLst/>
                        </a:rPr>
                        <a:t>введении </a:t>
                      </a:r>
                      <a:r>
                        <a:rPr lang="ru-RU" sz="1600" b="1" u="none" strike="noStrike" dirty="0">
                          <a:effectLst/>
                        </a:rPr>
                        <a:t>реализации имущества гражданина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74" marR="7974" marT="79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</a:rPr>
                        <a:t>Определение об утверждении плана реструктуризации долгов гражданина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74" marR="7974" marT="79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</a:rPr>
                        <a:t>Определение о </a:t>
                      </a:r>
                      <a:r>
                        <a:rPr lang="ru-RU" sz="1600" b="1" u="none" strike="noStrike" dirty="0" smtClean="0">
                          <a:effectLst/>
                        </a:rPr>
                        <a:t>введении </a:t>
                      </a:r>
                      <a:r>
                        <a:rPr lang="ru-RU" sz="1600" b="1" u="none" strike="noStrike" dirty="0">
                          <a:effectLst/>
                        </a:rPr>
                        <a:t>реструктуризации </a:t>
                      </a:r>
                      <a:r>
                        <a:rPr lang="ru-RU" sz="1600" b="1" u="none" strike="noStrike" dirty="0" smtClean="0">
                          <a:effectLst/>
                        </a:rPr>
                        <a:t>долгов гражданина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74" marR="7974" marT="7974" marB="0" anchor="b"/>
                </a:tc>
              </a:tr>
              <a:tr h="242774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effectLst/>
                        </a:rPr>
                        <a:t> 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74" marR="7974" marT="79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74" marR="7974" marT="79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effectLst/>
                        </a:rPr>
                        <a:t> 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74" marR="7974" marT="79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effectLst/>
                        </a:rPr>
                        <a:t> 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74" marR="7974" marT="7974" marB="0" anchor="b"/>
                </a:tc>
              </a:tr>
              <a:tr h="242774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</a:rPr>
                        <a:t>октябрь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74" marR="7974" marT="7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96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74" marR="7974" marT="7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1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74" marR="7974" marT="7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7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74" marR="7974" marT="7974" marB="0" anchor="b"/>
                </a:tc>
              </a:tr>
              <a:tr h="242774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effectLst/>
                        </a:rPr>
                        <a:t>ноябрь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74" marR="7974" marT="7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223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74" marR="7974" marT="79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effectLst/>
                        </a:rPr>
                        <a:t> 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74" marR="7974" marT="7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57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74" marR="7974" marT="7974" marB="0" anchor="b"/>
                </a:tc>
              </a:tr>
              <a:tr h="242774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effectLst/>
                        </a:rPr>
                        <a:t>декабрь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74" marR="7974" marT="7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568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74" marR="7974" marT="7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4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74" marR="7974" marT="7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275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74" marR="7974" marT="7974" marB="0" anchor="b"/>
                </a:tc>
              </a:tr>
              <a:tr h="242774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effectLst/>
                        </a:rPr>
                        <a:t> 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74" marR="7974" marT="79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74" marR="7974" marT="79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effectLst/>
                        </a:rPr>
                        <a:t> 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74" marR="7974" marT="79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effectLst/>
                        </a:rPr>
                        <a:t> 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74" marR="7974" marT="7974" marB="0" anchor="b"/>
                </a:tc>
              </a:tr>
              <a:tr h="242774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effectLst/>
                        </a:rPr>
                        <a:t> 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74" marR="7974" marT="7974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</a:rPr>
                        <a:t>2016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74" marR="7974" marT="7974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2774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effectLst/>
                        </a:rPr>
                        <a:t>январь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74" marR="7974" marT="7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496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74" marR="7974" marT="7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8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74" marR="7974" marT="7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300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74" marR="7974" marT="7974" marB="0" anchor="b"/>
                </a:tc>
              </a:tr>
              <a:tr h="242774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effectLst/>
                        </a:rPr>
                        <a:t>февраль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74" marR="7974" marT="7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994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74" marR="7974" marT="7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16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74" marR="7974" marT="7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550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74" marR="7974" marT="7974" marB="0" anchor="b"/>
                </a:tc>
              </a:tr>
              <a:tr h="242774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effectLst/>
                        </a:rPr>
                        <a:t>март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74" marR="7974" marT="7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1290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74" marR="7974" marT="7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13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74" marR="7974" marT="7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601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74" marR="7974" marT="7974" marB="0" anchor="b"/>
                </a:tc>
              </a:tr>
              <a:tr h="242774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effectLst/>
                        </a:rPr>
                        <a:t>апрель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74" marR="7974" marT="7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1428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74" marR="7974" marT="7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11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74" marR="7974" marT="7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677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74" marR="7974" marT="7974" marB="0" anchor="b"/>
                </a:tc>
              </a:tr>
              <a:tr h="242774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effectLst/>
                        </a:rPr>
                        <a:t>май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74" marR="7974" marT="7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1413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74" marR="7974" marT="7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74" marR="7974" marT="7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622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74" marR="7974" marT="7974" marB="0" anchor="b"/>
                </a:tc>
              </a:tr>
              <a:tr h="242774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effectLst/>
                        </a:rPr>
                        <a:t>июнь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74" marR="7974" marT="7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1771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74" marR="7974" marT="7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74" marR="7974" marT="7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742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74" marR="7974" marT="7974" marB="0" anchor="b"/>
                </a:tc>
              </a:tr>
              <a:tr h="161963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1" u="none" strike="noStrike">
                          <a:effectLst/>
                        </a:rPr>
                        <a:t> </a:t>
                      </a:r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74" marR="7974" marT="79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1" u="none" strike="noStrike">
                          <a:effectLst/>
                        </a:rPr>
                        <a:t> </a:t>
                      </a:r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74" marR="7974" marT="79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1" u="none" strike="noStrike" dirty="0">
                          <a:effectLst/>
                        </a:rPr>
                        <a:t> 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74" marR="7974" marT="79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1" u="none" strike="noStrike">
                          <a:effectLst/>
                        </a:rPr>
                        <a:t> </a:t>
                      </a:r>
                      <a:endParaRPr lang="ru-RU" sz="105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74" marR="7974" marT="7974" marB="0" anchor="b"/>
                </a:tc>
              </a:tr>
              <a:tr h="635902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effectLst/>
                        </a:rPr>
                        <a:t>Всего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74" marR="7974" marT="7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8279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74" marR="7974" marT="7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69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74" marR="7974" marT="7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3831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74" marR="7974" marT="7974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347844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660</Words>
  <Application>Microsoft Office PowerPoint</Application>
  <PresentationFormat>Экран (4:3)</PresentationFormat>
  <Paragraphs>119</Paragraphs>
  <Slides>7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Тема Office</vt:lpstr>
      <vt:lpstr>1_Тема Office</vt:lpstr>
      <vt:lpstr>Презентация PowerPoint</vt:lpstr>
      <vt:lpstr>Какие сведения публикуются (физлица и ип)</vt:lpstr>
      <vt:lpstr>Какие сведения публикуются (физлица и ип)</vt:lpstr>
      <vt:lpstr>Какие сведения публикуются (физлица и ип)</vt:lpstr>
      <vt:lpstr>Публикация отдельных типов сведений</vt:lpstr>
      <vt:lpstr>Публикация отдельных типов сведений</vt:lpstr>
      <vt:lpstr>ЕФРСБ: банкротство граждан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Алексей Юхнин</dc:creator>
  <cp:lastModifiedBy>Алексей Юхнин</cp:lastModifiedBy>
  <cp:revision>3</cp:revision>
  <dcterms:created xsi:type="dcterms:W3CDTF">2016-09-22T08:23:58Z</dcterms:created>
  <dcterms:modified xsi:type="dcterms:W3CDTF">2016-09-22T08:30:23Z</dcterms:modified>
</cp:coreProperties>
</file>