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6" r:id="rId4"/>
    <p:sldId id="275" r:id="rId5"/>
    <p:sldId id="269" r:id="rId6"/>
    <p:sldId id="260" r:id="rId7"/>
    <p:sldId id="262" r:id="rId8"/>
    <p:sldId id="263" r:id="rId9"/>
    <p:sldId id="271" r:id="rId10"/>
    <p:sldId id="272" r:id="rId11"/>
    <p:sldId id="273" r:id="rId12"/>
    <p:sldId id="274" r:id="rId13"/>
    <p:sldId id="264" r:id="rId14"/>
    <p:sldId id="265" r:id="rId15"/>
    <p:sldId id="261" r:id="rId16"/>
    <p:sldId id="26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Нагрузка на суд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Нагрузка на суд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2626304"/>
        <c:axId val="132627840"/>
      </c:barChart>
      <c:catAx>
        <c:axId val="132626304"/>
        <c:scaling>
          <c:orientation val="minMax"/>
        </c:scaling>
        <c:delete val="0"/>
        <c:axPos val="b"/>
        <c:majorTickMark val="out"/>
        <c:minorTickMark val="none"/>
        <c:tickLblPos val="nextTo"/>
        <c:crossAx val="132627840"/>
        <c:crosses val="autoZero"/>
        <c:auto val="1"/>
        <c:lblAlgn val="ctr"/>
        <c:lblOffset val="100"/>
        <c:noMultiLvlLbl val="0"/>
      </c:catAx>
      <c:valAx>
        <c:axId val="1326278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26263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Нотариальные расходы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Лист1!$A$2:$A$3</c:f>
              <c:strCache>
                <c:ptCount val="2"/>
                <c:pt idx="0">
                  <c:v>Без фин. управляющего</c:v>
                </c:pt>
                <c:pt idx="1">
                  <c:v>С фин. управляющим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6000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Консультации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Лист1!$A$2:$A$3</c:f>
              <c:strCache>
                <c:ptCount val="2"/>
                <c:pt idx="0">
                  <c:v>Без фин. управляющего</c:v>
                </c:pt>
                <c:pt idx="1">
                  <c:v>С фин. управляющим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50000</c:v>
                </c:pt>
                <c:pt idx="1">
                  <c:v>25000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Вознаграждение ФУ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Лист1!$A$2:$A$3</c:f>
              <c:strCache>
                <c:ptCount val="2"/>
                <c:pt idx="0">
                  <c:v>Без фин. управляющего</c:v>
                </c:pt>
                <c:pt idx="1">
                  <c:v>С фин. управляющим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0</c:v>
                </c:pt>
                <c:pt idx="1">
                  <c:v>10000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ЭЦП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Лист1!$A$2:$A$3</c:f>
              <c:strCache>
                <c:ptCount val="2"/>
                <c:pt idx="0">
                  <c:v>Без фин. управляющего</c:v>
                </c:pt>
                <c:pt idx="1">
                  <c:v>С фин. управляющим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6000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132724992"/>
        <c:axId val="132739072"/>
      </c:barChart>
      <c:catAx>
        <c:axId val="132724992"/>
        <c:scaling>
          <c:orientation val="minMax"/>
        </c:scaling>
        <c:delete val="0"/>
        <c:axPos val="b"/>
        <c:majorTickMark val="none"/>
        <c:minorTickMark val="none"/>
        <c:tickLblPos val="nextTo"/>
        <c:crossAx val="132739072"/>
        <c:crosses val="autoZero"/>
        <c:auto val="1"/>
        <c:lblAlgn val="ctr"/>
        <c:lblOffset val="100"/>
        <c:noMultiLvlLbl val="0"/>
      </c:catAx>
      <c:valAx>
        <c:axId val="1327390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3272499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2BFB28-AF30-44B4-AF11-C0E0CEB66A76}" type="doc">
      <dgm:prSet loTypeId="urn:microsoft.com/office/officeart/2005/8/layout/pyramid3" loCatId="pyramid" qsTypeId="urn:microsoft.com/office/officeart/2005/8/quickstyle/simple3" qsCatId="simple" csTypeId="urn:microsoft.com/office/officeart/2005/8/colors/accent2_4" csCatId="accent2" phldr="1"/>
      <dgm:spPr/>
    </dgm:pt>
    <dgm:pt modelId="{5DD9B241-60AC-46EA-9928-84CCFEEB11AC}">
      <dgm:prSet phldrT="[Текст]"/>
      <dgm:spPr/>
      <dgm:t>
        <a:bodyPr/>
        <a:lstStyle/>
        <a:p>
          <a:r>
            <a:rPr lang="ru-RU" dirty="0" smtClean="0"/>
            <a:t>600 тыс. проблемных должников – 100%</a:t>
          </a:r>
          <a:endParaRPr lang="ru-RU" dirty="0"/>
        </a:p>
      </dgm:t>
    </dgm:pt>
    <dgm:pt modelId="{476509D1-D81F-498B-BDE0-4DA3ED6A7FBA}" type="parTrans" cxnId="{D29F5041-75A2-4B2F-9F13-0A5070F85DE5}">
      <dgm:prSet/>
      <dgm:spPr/>
      <dgm:t>
        <a:bodyPr/>
        <a:lstStyle/>
        <a:p>
          <a:endParaRPr lang="ru-RU"/>
        </a:p>
      </dgm:t>
    </dgm:pt>
    <dgm:pt modelId="{62F4974F-74F7-4906-A147-E5DE57A7F0E1}" type="sibTrans" cxnId="{D29F5041-75A2-4B2F-9F13-0A5070F85DE5}">
      <dgm:prSet/>
      <dgm:spPr/>
      <dgm:t>
        <a:bodyPr/>
        <a:lstStyle/>
        <a:p>
          <a:endParaRPr lang="ru-RU"/>
        </a:p>
      </dgm:t>
    </dgm:pt>
    <dgm:pt modelId="{4413875D-7B02-446E-A3AC-02C0D8B35221}">
      <dgm:prSet phldrT="[Текст]"/>
      <dgm:spPr/>
      <dgm:t>
        <a:bodyPr/>
        <a:lstStyle/>
        <a:p>
          <a:r>
            <a:rPr lang="ru-RU" dirty="0" smtClean="0"/>
            <a:t>33 тыс. поданных заявлений о банкротстве – 6%</a:t>
          </a:r>
          <a:endParaRPr lang="ru-RU" dirty="0"/>
        </a:p>
      </dgm:t>
    </dgm:pt>
    <dgm:pt modelId="{93C30CDE-6FAE-4E93-8A03-2CE27D04A94E}" type="parTrans" cxnId="{BA2240C9-65E7-4E31-A23A-25C47CE3143B}">
      <dgm:prSet/>
      <dgm:spPr/>
      <dgm:t>
        <a:bodyPr/>
        <a:lstStyle/>
        <a:p>
          <a:endParaRPr lang="ru-RU"/>
        </a:p>
      </dgm:t>
    </dgm:pt>
    <dgm:pt modelId="{E0E9EBB3-B72C-44BB-BF63-EB1DFED64A12}" type="sibTrans" cxnId="{BA2240C9-65E7-4E31-A23A-25C47CE3143B}">
      <dgm:prSet/>
      <dgm:spPr/>
      <dgm:t>
        <a:bodyPr/>
        <a:lstStyle/>
        <a:p>
          <a:endParaRPr lang="ru-RU"/>
        </a:p>
      </dgm:t>
    </dgm:pt>
    <dgm:pt modelId="{23133FAE-5348-400E-AE08-6049CC18A63B}">
      <dgm:prSet phldrT="[Текст]"/>
      <dgm:spPr/>
      <dgm:t>
        <a:bodyPr/>
        <a:lstStyle/>
        <a:p>
          <a:r>
            <a:rPr lang="ru-RU" dirty="0" smtClean="0"/>
            <a:t>14,8 тыс. принятых заявлений о банкротстве – 2%</a:t>
          </a:r>
          <a:endParaRPr lang="ru-RU" dirty="0"/>
        </a:p>
      </dgm:t>
    </dgm:pt>
    <dgm:pt modelId="{614809BF-6DB7-407F-9D1A-A43C96F93E40}" type="parTrans" cxnId="{0616A354-0E21-420A-AB7F-CBB286C8333B}">
      <dgm:prSet/>
      <dgm:spPr/>
      <dgm:t>
        <a:bodyPr/>
        <a:lstStyle/>
        <a:p>
          <a:endParaRPr lang="ru-RU"/>
        </a:p>
      </dgm:t>
    </dgm:pt>
    <dgm:pt modelId="{426B73E5-C775-4D21-9556-4EDE077DB27D}" type="sibTrans" cxnId="{0616A354-0E21-420A-AB7F-CBB286C8333B}">
      <dgm:prSet/>
      <dgm:spPr/>
      <dgm:t>
        <a:bodyPr/>
        <a:lstStyle/>
        <a:p>
          <a:endParaRPr lang="ru-RU"/>
        </a:p>
      </dgm:t>
    </dgm:pt>
    <dgm:pt modelId="{8B8A76F2-ADEA-4441-8D3C-187404176420}">
      <dgm:prSet/>
      <dgm:spPr/>
      <dgm:t>
        <a:bodyPr/>
        <a:lstStyle/>
        <a:p>
          <a:r>
            <a:rPr lang="ru-RU" dirty="0" smtClean="0"/>
            <a:t>497 - долг списан – 0,08%</a:t>
          </a:r>
          <a:endParaRPr lang="ru-RU" dirty="0"/>
        </a:p>
      </dgm:t>
    </dgm:pt>
    <dgm:pt modelId="{E070AE74-00DF-4234-BB3B-18CB77F54309}" type="parTrans" cxnId="{82F72A66-1B45-4138-90AD-0C8F31C7F01A}">
      <dgm:prSet/>
      <dgm:spPr/>
      <dgm:t>
        <a:bodyPr/>
        <a:lstStyle/>
        <a:p>
          <a:endParaRPr lang="ru-RU"/>
        </a:p>
      </dgm:t>
    </dgm:pt>
    <dgm:pt modelId="{2E50B0FF-9C54-44D0-98A9-79386AA649C5}" type="sibTrans" cxnId="{82F72A66-1B45-4138-90AD-0C8F31C7F01A}">
      <dgm:prSet/>
      <dgm:spPr/>
      <dgm:t>
        <a:bodyPr/>
        <a:lstStyle/>
        <a:p>
          <a:endParaRPr lang="ru-RU"/>
        </a:p>
      </dgm:t>
    </dgm:pt>
    <dgm:pt modelId="{F2AA678F-AC7E-44BE-B2C3-6A9F1F9B5589}" type="pres">
      <dgm:prSet presAssocID="{272BFB28-AF30-44B4-AF11-C0E0CEB66A76}" presName="Name0" presStyleCnt="0">
        <dgm:presLayoutVars>
          <dgm:dir/>
          <dgm:animLvl val="lvl"/>
          <dgm:resizeHandles val="exact"/>
        </dgm:presLayoutVars>
      </dgm:prSet>
      <dgm:spPr/>
    </dgm:pt>
    <dgm:pt modelId="{0310D8C1-1AF6-44DA-A8F1-240DE0FF64C4}" type="pres">
      <dgm:prSet presAssocID="{5DD9B241-60AC-46EA-9928-84CCFEEB11AC}" presName="Name8" presStyleCnt="0"/>
      <dgm:spPr/>
    </dgm:pt>
    <dgm:pt modelId="{BBB5277E-C04C-46C1-AB1B-282D7B5C070F}" type="pres">
      <dgm:prSet presAssocID="{5DD9B241-60AC-46EA-9928-84CCFEEB11AC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2EB779-970B-4B72-9855-50EB4F29676E}" type="pres">
      <dgm:prSet presAssocID="{5DD9B241-60AC-46EA-9928-84CCFEEB11A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391E6C-A9FE-4EA3-9450-59434233F644}" type="pres">
      <dgm:prSet presAssocID="{4413875D-7B02-446E-A3AC-02C0D8B35221}" presName="Name8" presStyleCnt="0"/>
      <dgm:spPr/>
    </dgm:pt>
    <dgm:pt modelId="{1C5CE546-1A0F-485A-AC59-B2CF8C393335}" type="pres">
      <dgm:prSet presAssocID="{4413875D-7B02-446E-A3AC-02C0D8B35221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554974-BBAE-4316-A273-665DB9254BF4}" type="pres">
      <dgm:prSet presAssocID="{4413875D-7B02-446E-A3AC-02C0D8B3522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3B6F7A-62F2-4DBF-B063-63426308CD03}" type="pres">
      <dgm:prSet presAssocID="{23133FAE-5348-400E-AE08-6049CC18A63B}" presName="Name8" presStyleCnt="0"/>
      <dgm:spPr/>
    </dgm:pt>
    <dgm:pt modelId="{1150B69A-28D5-4B2F-A01C-A7828EA5B381}" type="pres">
      <dgm:prSet presAssocID="{23133FAE-5348-400E-AE08-6049CC18A63B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2C761F-2990-400F-8CEB-E6D70B40ED2F}" type="pres">
      <dgm:prSet presAssocID="{23133FAE-5348-400E-AE08-6049CC18A63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70C05E-A51B-4F96-8A7C-D1925AD09E0C}" type="pres">
      <dgm:prSet presAssocID="{8B8A76F2-ADEA-4441-8D3C-187404176420}" presName="Name8" presStyleCnt="0"/>
      <dgm:spPr/>
    </dgm:pt>
    <dgm:pt modelId="{33D58C5A-9ECF-4DBD-9EA4-291476799FD5}" type="pres">
      <dgm:prSet presAssocID="{8B8A76F2-ADEA-4441-8D3C-187404176420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7E60ED-C981-4AA6-9DD2-69A09F1BF7E8}" type="pres">
      <dgm:prSet presAssocID="{8B8A76F2-ADEA-4441-8D3C-18740417642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31B46B9-3E78-477E-B555-02543106FAF2}" type="presOf" srcId="{272BFB28-AF30-44B4-AF11-C0E0CEB66A76}" destId="{F2AA678F-AC7E-44BE-B2C3-6A9F1F9B5589}" srcOrd="0" destOrd="0" presId="urn:microsoft.com/office/officeart/2005/8/layout/pyramid3"/>
    <dgm:cxn modelId="{82F72A66-1B45-4138-90AD-0C8F31C7F01A}" srcId="{272BFB28-AF30-44B4-AF11-C0E0CEB66A76}" destId="{8B8A76F2-ADEA-4441-8D3C-187404176420}" srcOrd="3" destOrd="0" parTransId="{E070AE74-00DF-4234-BB3B-18CB77F54309}" sibTransId="{2E50B0FF-9C54-44D0-98A9-79386AA649C5}"/>
    <dgm:cxn modelId="{BA2240C9-65E7-4E31-A23A-25C47CE3143B}" srcId="{272BFB28-AF30-44B4-AF11-C0E0CEB66A76}" destId="{4413875D-7B02-446E-A3AC-02C0D8B35221}" srcOrd="1" destOrd="0" parTransId="{93C30CDE-6FAE-4E93-8A03-2CE27D04A94E}" sibTransId="{E0E9EBB3-B72C-44BB-BF63-EB1DFED64A12}"/>
    <dgm:cxn modelId="{0616A354-0E21-420A-AB7F-CBB286C8333B}" srcId="{272BFB28-AF30-44B4-AF11-C0E0CEB66A76}" destId="{23133FAE-5348-400E-AE08-6049CC18A63B}" srcOrd="2" destOrd="0" parTransId="{614809BF-6DB7-407F-9D1A-A43C96F93E40}" sibTransId="{426B73E5-C775-4D21-9556-4EDE077DB27D}"/>
    <dgm:cxn modelId="{674F5B40-3AFC-4E4A-9520-7EAA7F0DBB22}" type="presOf" srcId="{23133FAE-5348-400E-AE08-6049CC18A63B}" destId="{1150B69A-28D5-4B2F-A01C-A7828EA5B381}" srcOrd="0" destOrd="0" presId="urn:microsoft.com/office/officeart/2005/8/layout/pyramid3"/>
    <dgm:cxn modelId="{DA2365EB-40DD-4DA6-977A-127BDF091D32}" type="presOf" srcId="{5DD9B241-60AC-46EA-9928-84CCFEEB11AC}" destId="{BBB5277E-C04C-46C1-AB1B-282D7B5C070F}" srcOrd="0" destOrd="0" presId="urn:microsoft.com/office/officeart/2005/8/layout/pyramid3"/>
    <dgm:cxn modelId="{D29F5041-75A2-4B2F-9F13-0A5070F85DE5}" srcId="{272BFB28-AF30-44B4-AF11-C0E0CEB66A76}" destId="{5DD9B241-60AC-46EA-9928-84CCFEEB11AC}" srcOrd="0" destOrd="0" parTransId="{476509D1-D81F-498B-BDE0-4DA3ED6A7FBA}" sibTransId="{62F4974F-74F7-4906-A147-E5DE57A7F0E1}"/>
    <dgm:cxn modelId="{28B8FA97-A017-49E5-BB49-BBD6C391AA30}" type="presOf" srcId="{23133FAE-5348-400E-AE08-6049CC18A63B}" destId="{1F2C761F-2990-400F-8CEB-E6D70B40ED2F}" srcOrd="1" destOrd="0" presId="urn:microsoft.com/office/officeart/2005/8/layout/pyramid3"/>
    <dgm:cxn modelId="{9DDD8BA8-895D-45E5-BCEC-8A222AC2F516}" type="presOf" srcId="{8B8A76F2-ADEA-4441-8D3C-187404176420}" destId="{33D58C5A-9ECF-4DBD-9EA4-291476799FD5}" srcOrd="0" destOrd="0" presId="urn:microsoft.com/office/officeart/2005/8/layout/pyramid3"/>
    <dgm:cxn modelId="{E16B82CF-FB37-43D0-8E56-99D29F03342C}" type="presOf" srcId="{8B8A76F2-ADEA-4441-8D3C-187404176420}" destId="{667E60ED-C981-4AA6-9DD2-69A09F1BF7E8}" srcOrd="1" destOrd="0" presId="urn:microsoft.com/office/officeart/2005/8/layout/pyramid3"/>
    <dgm:cxn modelId="{6362AC08-B167-4BF5-85D9-3BBF40804E30}" type="presOf" srcId="{5DD9B241-60AC-46EA-9928-84CCFEEB11AC}" destId="{BE2EB779-970B-4B72-9855-50EB4F29676E}" srcOrd="1" destOrd="0" presId="urn:microsoft.com/office/officeart/2005/8/layout/pyramid3"/>
    <dgm:cxn modelId="{79B31F08-DCC6-468F-B023-15F17F8FF0F7}" type="presOf" srcId="{4413875D-7B02-446E-A3AC-02C0D8B35221}" destId="{1C5CE546-1A0F-485A-AC59-B2CF8C393335}" srcOrd="0" destOrd="0" presId="urn:microsoft.com/office/officeart/2005/8/layout/pyramid3"/>
    <dgm:cxn modelId="{426673DC-4983-4BDB-ACA1-E31D3C8EA647}" type="presOf" srcId="{4413875D-7B02-446E-A3AC-02C0D8B35221}" destId="{15554974-BBAE-4316-A273-665DB9254BF4}" srcOrd="1" destOrd="0" presId="urn:microsoft.com/office/officeart/2005/8/layout/pyramid3"/>
    <dgm:cxn modelId="{9B231785-C6E6-4A31-9300-98D2098BD413}" type="presParOf" srcId="{F2AA678F-AC7E-44BE-B2C3-6A9F1F9B5589}" destId="{0310D8C1-1AF6-44DA-A8F1-240DE0FF64C4}" srcOrd="0" destOrd="0" presId="urn:microsoft.com/office/officeart/2005/8/layout/pyramid3"/>
    <dgm:cxn modelId="{831CD352-2712-437D-824C-F149DF500562}" type="presParOf" srcId="{0310D8C1-1AF6-44DA-A8F1-240DE0FF64C4}" destId="{BBB5277E-C04C-46C1-AB1B-282D7B5C070F}" srcOrd="0" destOrd="0" presId="urn:microsoft.com/office/officeart/2005/8/layout/pyramid3"/>
    <dgm:cxn modelId="{52E4A2AC-7E13-4A88-96EE-191EE23C8D1C}" type="presParOf" srcId="{0310D8C1-1AF6-44DA-A8F1-240DE0FF64C4}" destId="{BE2EB779-970B-4B72-9855-50EB4F29676E}" srcOrd="1" destOrd="0" presId="urn:microsoft.com/office/officeart/2005/8/layout/pyramid3"/>
    <dgm:cxn modelId="{269A4E74-DD91-4D7F-BFBA-6F2541BAE220}" type="presParOf" srcId="{F2AA678F-AC7E-44BE-B2C3-6A9F1F9B5589}" destId="{34391E6C-A9FE-4EA3-9450-59434233F644}" srcOrd="1" destOrd="0" presId="urn:microsoft.com/office/officeart/2005/8/layout/pyramid3"/>
    <dgm:cxn modelId="{4D81431F-A7C1-4D3A-8153-085F8F544A75}" type="presParOf" srcId="{34391E6C-A9FE-4EA3-9450-59434233F644}" destId="{1C5CE546-1A0F-485A-AC59-B2CF8C393335}" srcOrd="0" destOrd="0" presId="urn:microsoft.com/office/officeart/2005/8/layout/pyramid3"/>
    <dgm:cxn modelId="{81544091-21E8-4207-83CD-380F418C0773}" type="presParOf" srcId="{34391E6C-A9FE-4EA3-9450-59434233F644}" destId="{15554974-BBAE-4316-A273-665DB9254BF4}" srcOrd="1" destOrd="0" presId="urn:microsoft.com/office/officeart/2005/8/layout/pyramid3"/>
    <dgm:cxn modelId="{C3BB1A18-FACE-4BB6-94C4-DBDEED4A4338}" type="presParOf" srcId="{F2AA678F-AC7E-44BE-B2C3-6A9F1F9B5589}" destId="{433B6F7A-62F2-4DBF-B063-63426308CD03}" srcOrd="2" destOrd="0" presId="urn:microsoft.com/office/officeart/2005/8/layout/pyramid3"/>
    <dgm:cxn modelId="{3A6EA41E-7EF1-45A0-82E5-653B77732060}" type="presParOf" srcId="{433B6F7A-62F2-4DBF-B063-63426308CD03}" destId="{1150B69A-28D5-4B2F-A01C-A7828EA5B381}" srcOrd="0" destOrd="0" presId="urn:microsoft.com/office/officeart/2005/8/layout/pyramid3"/>
    <dgm:cxn modelId="{5999186B-A1FD-4835-9679-B72226FCA0C5}" type="presParOf" srcId="{433B6F7A-62F2-4DBF-B063-63426308CD03}" destId="{1F2C761F-2990-400F-8CEB-E6D70B40ED2F}" srcOrd="1" destOrd="0" presId="urn:microsoft.com/office/officeart/2005/8/layout/pyramid3"/>
    <dgm:cxn modelId="{0EED1EBA-E55C-44F2-B4B6-A10B29D1F742}" type="presParOf" srcId="{F2AA678F-AC7E-44BE-B2C3-6A9F1F9B5589}" destId="{8770C05E-A51B-4F96-8A7C-D1925AD09E0C}" srcOrd="3" destOrd="0" presId="urn:microsoft.com/office/officeart/2005/8/layout/pyramid3"/>
    <dgm:cxn modelId="{290FF4D0-85F0-4165-8A49-B693BC79FF38}" type="presParOf" srcId="{8770C05E-A51B-4F96-8A7C-D1925AD09E0C}" destId="{33D58C5A-9ECF-4DBD-9EA4-291476799FD5}" srcOrd="0" destOrd="0" presId="urn:microsoft.com/office/officeart/2005/8/layout/pyramid3"/>
    <dgm:cxn modelId="{47A59007-6508-41A2-A8EA-E0B8B5BEC2FE}" type="presParOf" srcId="{8770C05E-A51B-4F96-8A7C-D1925AD09E0C}" destId="{667E60ED-C981-4AA6-9DD2-69A09F1BF7E8}" srcOrd="1" destOrd="0" presId="urn:microsoft.com/office/officeart/2005/8/layout/pyramid3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F88633-D520-4987-B0AF-83D77A405E3D}" type="doc">
      <dgm:prSet loTypeId="urn:microsoft.com/office/officeart/2005/8/layout/gear1" loCatId="cycle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EFD37F24-E6C9-43CC-86F2-8863C28B96C7}">
      <dgm:prSet phldrT="[Текст]"/>
      <dgm:spPr/>
      <dgm:t>
        <a:bodyPr/>
        <a:lstStyle/>
        <a:p>
          <a:r>
            <a:rPr lang="ru-RU" dirty="0" smtClean="0"/>
            <a:t>Юристы</a:t>
          </a:r>
          <a:endParaRPr lang="ru-RU" dirty="0"/>
        </a:p>
      </dgm:t>
    </dgm:pt>
    <dgm:pt modelId="{9B8E529D-AA70-4A8A-A894-14466CED2F6F}" type="parTrans" cxnId="{EF5D221A-9656-4F7B-9B8D-58964471540F}">
      <dgm:prSet/>
      <dgm:spPr/>
      <dgm:t>
        <a:bodyPr/>
        <a:lstStyle/>
        <a:p>
          <a:endParaRPr lang="ru-RU"/>
        </a:p>
      </dgm:t>
    </dgm:pt>
    <dgm:pt modelId="{AB594A17-7AE9-4E1E-950A-C2783842F31C}" type="sibTrans" cxnId="{EF5D221A-9656-4F7B-9B8D-58964471540F}">
      <dgm:prSet/>
      <dgm:spPr/>
      <dgm:t>
        <a:bodyPr/>
        <a:lstStyle/>
        <a:p>
          <a:endParaRPr lang="ru-RU"/>
        </a:p>
      </dgm:t>
    </dgm:pt>
    <dgm:pt modelId="{DFAA19BF-DF03-40A9-8047-8A99E0380B79}">
      <dgm:prSet phldrT="[Текст]"/>
      <dgm:spPr/>
      <dgm:t>
        <a:bodyPr/>
        <a:lstStyle/>
        <a:p>
          <a:r>
            <a:rPr lang="ru-RU" dirty="0" smtClean="0"/>
            <a:t>Суд</a:t>
          </a:r>
          <a:endParaRPr lang="ru-RU" dirty="0"/>
        </a:p>
      </dgm:t>
    </dgm:pt>
    <dgm:pt modelId="{68228F75-1D03-4560-87C5-D61F0E943C7D}" type="parTrans" cxnId="{923A6A90-9218-4501-A77B-49B1F6FBDF22}">
      <dgm:prSet/>
      <dgm:spPr/>
      <dgm:t>
        <a:bodyPr/>
        <a:lstStyle/>
        <a:p>
          <a:endParaRPr lang="ru-RU"/>
        </a:p>
      </dgm:t>
    </dgm:pt>
    <dgm:pt modelId="{CFB0321D-8C1C-4107-9236-FC561CA8F551}" type="sibTrans" cxnId="{923A6A90-9218-4501-A77B-49B1F6FBDF22}">
      <dgm:prSet/>
      <dgm:spPr/>
      <dgm:t>
        <a:bodyPr/>
        <a:lstStyle/>
        <a:p>
          <a:endParaRPr lang="ru-RU"/>
        </a:p>
      </dgm:t>
    </dgm:pt>
    <dgm:pt modelId="{76F00675-74D9-4389-B945-9E70759875D8}">
      <dgm:prSet phldrT="[Текст]"/>
      <dgm:spPr/>
      <dgm:t>
        <a:bodyPr/>
        <a:lstStyle/>
        <a:p>
          <a:r>
            <a:rPr lang="ru-RU" dirty="0" smtClean="0"/>
            <a:t>Финансовый управляющий</a:t>
          </a:r>
          <a:endParaRPr lang="ru-RU" dirty="0"/>
        </a:p>
      </dgm:t>
    </dgm:pt>
    <dgm:pt modelId="{C03B824A-8C16-4E4C-8517-72222A55E64F}" type="parTrans" cxnId="{58EB33F4-76EE-4971-8305-6833077239DA}">
      <dgm:prSet/>
      <dgm:spPr/>
      <dgm:t>
        <a:bodyPr/>
        <a:lstStyle/>
        <a:p>
          <a:endParaRPr lang="ru-RU"/>
        </a:p>
      </dgm:t>
    </dgm:pt>
    <dgm:pt modelId="{C0260C74-A38E-4B0D-8775-AAF0DA5D3448}" type="sibTrans" cxnId="{58EB33F4-76EE-4971-8305-6833077239DA}">
      <dgm:prSet/>
      <dgm:spPr/>
      <dgm:t>
        <a:bodyPr/>
        <a:lstStyle/>
        <a:p>
          <a:endParaRPr lang="ru-RU"/>
        </a:p>
      </dgm:t>
    </dgm:pt>
    <dgm:pt modelId="{E8A5B777-0FA6-401A-84BF-45BDFA61ABCD}">
      <dgm:prSet phldrT="[Текст]"/>
      <dgm:spPr/>
      <dgm:t>
        <a:bodyPr/>
        <a:lstStyle/>
        <a:p>
          <a:endParaRPr lang="ru-RU"/>
        </a:p>
      </dgm:t>
    </dgm:pt>
    <dgm:pt modelId="{68C630E4-8174-4E35-B919-EA2F2F982113}" type="parTrans" cxnId="{D17DD4C2-B1B8-4E9E-AC58-8BAC62705EBA}">
      <dgm:prSet/>
      <dgm:spPr/>
      <dgm:t>
        <a:bodyPr/>
        <a:lstStyle/>
        <a:p>
          <a:endParaRPr lang="ru-RU"/>
        </a:p>
      </dgm:t>
    </dgm:pt>
    <dgm:pt modelId="{664BEBA5-BF0A-481C-82B1-788FB13056AA}" type="sibTrans" cxnId="{D17DD4C2-B1B8-4E9E-AC58-8BAC62705EBA}">
      <dgm:prSet/>
      <dgm:spPr/>
      <dgm:t>
        <a:bodyPr/>
        <a:lstStyle/>
        <a:p>
          <a:endParaRPr lang="ru-RU"/>
        </a:p>
      </dgm:t>
    </dgm:pt>
    <dgm:pt modelId="{5210AF0B-A631-4692-9FDC-CE231DD5C4ED}" type="pres">
      <dgm:prSet presAssocID="{F5F88633-D520-4987-B0AF-83D77A405E3D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7163AA1-4BDE-490D-956C-8F8E81935A9A}" type="pres">
      <dgm:prSet presAssocID="{EFD37F24-E6C9-43CC-86F2-8863C28B96C7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438822-6AA8-4BD8-AC46-4F28E7EDA284}" type="pres">
      <dgm:prSet presAssocID="{EFD37F24-E6C9-43CC-86F2-8863C28B96C7}" presName="gear1srcNode" presStyleLbl="node1" presStyleIdx="0" presStyleCnt="3"/>
      <dgm:spPr/>
      <dgm:t>
        <a:bodyPr/>
        <a:lstStyle/>
        <a:p>
          <a:endParaRPr lang="ru-RU"/>
        </a:p>
      </dgm:t>
    </dgm:pt>
    <dgm:pt modelId="{B9C3A44D-DE66-4BD2-97F4-B7F0FC220649}" type="pres">
      <dgm:prSet presAssocID="{EFD37F24-E6C9-43CC-86F2-8863C28B96C7}" presName="gear1dstNode" presStyleLbl="node1" presStyleIdx="0" presStyleCnt="3"/>
      <dgm:spPr/>
      <dgm:t>
        <a:bodyPr/>
        <a:lstStyle/>
        <a:p>
          <a:endParaRPr lang="ru-RU"/>
        </a:p>
      </dgm:t>
    </dgm:pt>
    <dgm:pt modelId="{7B61F644-0BAB-4A43-9A1B-4CCEDBFEC526}" type="pres">
      <dgm:prSet presAssocID="{DFAA19BF-DF03-40A9-8047-8A99E0380B79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6FF5D6-7A3A-4B5C-97A9-712518C52650}" type="pres">
      <dgm:prSet presAssocID="{DFAA19BF-DF03-40A9-8047-8A99E0380B79}" presName="gear2srcNode" presStyleLbl="node1" presStyleIdx="1" presStyleCnt="3"/>
      <dgm:spPr/>
      <dgm:t>
        <a:bodyPr/>
        <a:lstStyle/>
        <a:p>
          <a:endParaRPr lang="ru-RU"/>
        </a:p>
      </dgm:t>
    </dgm:pt>
    <dgm:pt modelId="{F5FA6F58-C645-494E-87D0-B9CB87180B9A}" type="pres">
      <dgm:prSet presAssocID="{DFAA19BF-DF03-40A9-8047-8A99E0380B79}" presName="gear2dstNode" presStyleLbl="node1" presStyleIdx="1" presStyleCnt="3"/>
      <dgm:spPr/>
      <dgm:t>
        <a:bodyPr/>
        <a:lstStyle/>
        <a:p>
          <a:endParaRPr lang="ru-RU"/>
        </a:p>
      </dgm:t>
    </dgm:pt>
    <dgm:pt modelId="{38995B3C-9A41-4C66-ACB3-4DB97DAF59DC}" type="pres">
      <dgm:prSet presAssocID="{76F00675-74D9-4389-B945-9E70759875D8}" presName="gear3" presStyleLbl="node1" presStyleIdx="2" presStyleCnt="3"/>
      <dgm:spPr/>
      <dgm:t>
        <a:bodyPr/>
        <a:lstStyle/>
        <a:p>
          <a:endParaRPr lang="ru-RU"/>
        </a:p>
      </dgm:t>
    </dgm:pt>
    <dgm:pt modelId="{9D10349C-A996-4873-8716-D75703F823E1}" type="pres">
      <dgm:prSet presAssocID="{76F00675-74D9-4389-B945-9E70759875D8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DD48F3-DABB-4A42-93B8-A89076930A31}" type="pres">
      <dgm:prSet presAssocID="{76F00675-74D9-4389-B945-9E70759875D8}" presName="gear3srcNode" presStyleLbl="node1" presStyleIdx="2" presStyleCnt="3"/>
      <dgm:spPr/>
      <dgm:t>
        <a:bodyPr/>
        <a:lstStyle/>
        <a:p>
          <a:endParaRPr lang="ru-RU"/>
        </a:p>
      </dgm:t>
    </dgm:pt>
    <dgm:pt modelId="{214744E2-0F70-4E23-8BDA-4B1ADB10F433}" type="pres">
      <dgm:prSet presAssocID="{76F00675-74D9-4389-B945-9E70759875D8}" presName="gear3dstNode" presStyleLbl="node1" presStyleIdx="2" presStyleCnt="3"/>
      <dgm:spPr/>
      <dgm:t>
        <a:bodyPr/>
        <a:lstStyle/>
        <a:p>
          <a:endParaRPr lang="ru-RU"/>
        </a:p>
      </dgm:t>
    </dgm:pt>
    <dgm:pt modelId="{968E6372-C886-4B0C-9BDA-F900D8C18299}" type="pres">
      <dgm:prSet presAssocID="{AB594A17-7AE9-4E1E-950A-C2783842F31C}" presName="connector1" presStyleLbl="sibTrans2D1" presStyleIdx="0" presStyleCnt="3"/>
      <dgm:spPr/>
      <dgm:t>
        <a:bodyPr/>
        <a:lstStyle/>
        <a:p>
          <a:endParaRPr lang="ru-RU"/>
        </a:p>
      </dgm:t>
    </dgm:pt>
    <dgm:pt modelId="{01474F26-4C8F-4CAA-9E51-6AAB3E5CC07F}" type="pres">
      <dgm:prSet presAssocID="{CFB0321D-8C1C-4107-9236-FC561CA8F551}" presName="connector2" presStyleLbl="sibTrans2D1" presStyleIdx="1" presStyleCnt="3"/>
      <dgm:spPr/>
      <dgm:t>
        <a:bodyPr/>
        <a:lstStyle/>
        <a:p>
          <a:endParaRPr lang="ru-RU"/>
        </a:p>
      </dgm:t>
    </dgm:pt>
    <dgm:pt modelId="{553BF52F-5EFA-4782-9B66-E33A16484E3B}" type="pres">
      <dgm:prSet presAssocID="{C0260C74-A38E-4B0D-8775-AAF0DA5D3448}" presName="connector3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02B020BE-6115-40A6-958B-5170E02C7DDE}" type="presOf" srcId="{EFD37F24-E6C9-43CC-86F2-8863C28B96C7}" destId="{B9C3A44D-DE66-4BD2-97F4-B7F0FC220649}" srcOrd="2" destOrd="0" presId="urn:microsoft.com/office/officeart/2005/8/layout/gear1"/>
    <dgm:cxn modelId="{A461D7F6-2FA9-4F69-B4AA-2C21CB69AFC0}" type="presOf" srcId="{C0260C74-A38E-4B0D-8775-AAF0DA5D3448}" destId="{553BF52F-5EFA-4782-9B66-E33A16484E3B}" srcOrd="0" destOrd="0" presId="urn:microsoft.com/office/officeart/2005/8/layout/gear1"/>
    <dgm:cxn modelId="{EF5D221A-9656-4F7B-9B8D-58964471540F}" srcId="{F5F88633-D520-4987-B0AF-83D77A405E3D}" destId="{EFD37F24-E6C9-43CC-86F2-8863C28B96C7}" srcOrd="0" destOrd="0" parTransId="{9B8E529D-AA70-4A8A-A894-14466CED2F6F}" sibTransId="{AB594A17-7AE9-4E1E-950A-C2783842F31C}"/>
    <dgm:cxn modelId="{1E07590B-EFBA-4152-B841-E6CE1F30EBAA}" type="presOf" srcId="{F5F88633-D520-4987-B0AF-83D77A405E3D}" destId="{5210AF0B-A631-4692-9FDC-CE231DD5C4ED}" srcOrd="0" destOrd="0" presId="urn:microsoft.com/office/officeart/2005/8/layout/gear1"/>
    <dgm:cxn modelId="{ADD610FD-5AC8-485B-8462-103C066CE876}" type="presOf" srcId="{76F00675-74D9-4389-B945-9E70759875D8}" destId="{38995B3C-9A41-4C66-ACB3-4DB97DAF59DC}" srcOrd="0" destOrd="0" presId="urn:microsoft.com/office/officeart/2005/8/layout/gear1"/>
    <dgm:cxn modelId="{EE9496F5-3704-4A32-A1C1-4840680C52D6}" type="presOf" srcId="{76F00675-74D9-4389-B945-9E70759875D8}" destId="{FCDD48F3-DABB-4A42-93B8-A89076930A31}" srcOrd="2" destOrd="0" presId="urn:microsoft.com/office/officeart/2005/8/layout/gear1"/>
    <dgm:cxn modelId="{40FC2828-7DF6-4FF3-A839-C00C67713F1D}" type="presOf" srcId="{EFD37F24-E6C9-43CC-86F2-8863C28B96C7}" destId="{69438822-6AA8-4BD8-AC46-4F28E7EDA284}" srcOrd="1" destOrd="0" presId="urn:microsoft.com/office/officeart/2005/8/layout/gear1"/>
    <dgm:cxn modelId="{C341A338-D057-4CA4-AE4D-581F8D254C2B}" type="presOf" srcId="{DFAA19BF-DF03-40A9-8047-8A99E0380B79}" destId="{7B61F644-0BAB-4A43-9A1B-4CCEDBFEC526}" srcOrd="0" destOrd="0" presId="urn:microsoft.com/office/officeart/2005/8/layout/gear1"/>
    <dgm:cxn modelId="{68037F2F-B8D3-450C-8A35-6AC9F58B3DEA}" type="presOf" srcId="{CFB0321D-8C1C-4107-9236-FC561CA8F551}" destId="{01474F26-4C8F-4CAA-9E51-6AAB3E5CC07F}" srcOrd="0" destOrd="0" presId="urn:microsoft.com/office/officeart/2005/8/layout/gear1"/>
    <dgm:cxn modelId="{E561E674-52AA-4756-A816-868F026EB713}" type="presOf" srcId="{DFAA19BF-DF03-40A9-8047-8A99E0380B79}" destId="{F5FA6F58-C645-494E-87D0-B9CB87180B9A}" srcOrd="2" destOrd="0" presId="urn:microsoft.com/office/officeart/2005/8/layout/gear1"/>
    <dgm:cxn modelId="{923A6A90-9218-4501-A77B-49B1F6FBDF22}" srcId="{F5F88633-D520-4987-B0AF-83D77A405E3D}" destId="{DFAA19BF-DF03-40A9-8047-8A99E0380B79}" srcOrd="1" destOrd="0" parTransId="{68228F75-1D03-4560-87C5-D61F0E943C7D}" sibTransId="{CFB0321D-8C1C-4107-9236-FC561CA8F551}"/>
    <dgm:cxn modelId="{8EFFAF19-468A-48B8-BBBB-5E7AC26F4595}" type="presOf" srcId="{DFAA19BF-DF03-40A9-8047-8A99E0380B79}" destId="{A86FF5D6-7A3A-4B5C-97A9-712518C52650}" srcOrd="1" destOrd="0" presId="urn:microsoft.com/office/officeart/2005/8/layout/gear1"/>
    <dgm:cxn modelId="{2F93D3BE-432E-4B5B-9294-960DE9F80AD7}" type="presOf" srcId="{76F00675-74D9-4389-B945-9E70759875D8}" destId="{214744E2-0F70-4E23-8BDA-4B1ADB10F433}" srcOrd="3" destOrd="0" presId="urn:microsoft.com/office/officeart/2005/8/layout/gear1"/>
    <dgm:cxn modelId="{D17DD4C2-B1B8-4E9E-AC58-8BAC62705EBA}" srcId="{F5F88633-D520-4987-B0AF-83D77A405E3D}" destId="{E8A5B777-0FA6-401A-84BF-45BDFA61ABCD}" srcOrd="3" destOrd="0" parTransId="{68C630E4-8174-4E35-B919-EA2F2F982113}" sibTransId="{664BEBA5-BF0A-481C-82B1-788FB13056AA}"/>
    <dgm:cxn modelId="{58EB33F4-76EE-4971-8305-6833077239DA}" srcId="{F5F88633-D520-4987-B0AF-83D77A405E3D}" destId="{76F00675-74D9-4389-B945-9E70759875D8}" srcOrd="2" destOrd="0" parTransId="{C03B824A-8C16-4E4C-8517-72222A55E64F}" sibTransId="{C0260C74-A38E-4B0D-8775-AAF0DA5D3448}"/>
    <dgm:cxn modelId="{F14E194A-B5EA-46D2-BCD6-0B4C9495DDC2}" type="presOf" srcId="{EFD37F24-E6C9-43CC-86F2-8863C28B96C7}" destId="{F7163AA1-4BDE-490D-956C-8F8E81935A9A}" srcOrd="0" destOrd="0" presId="urn:microsoft.com/office/officeart/2005/8/layout/gear1"/>
    <dgm:cxn modelId="{85BB1225-A569-4781-8458-BE6F89AD953B}" type="presOf" srcId="{76F00675-74D9-4389-B945-9E70759875D8}" destId="{9D10349C-A996-4873-8716-D75703F823E1}" srcOrd="1" destOrd="0" presId="urn:microsoft.com/office/officeart/2005/8/layout/gear1"/>
    <dgm:cxn modelId="{37A98E19-DCED-4BF0-9ACB-C8114E905A67}" type="presOf" srcId="{AB594A17-7AE9-4E1E-950A-C2783842F31C}" destId="{968E6372-C886-4B0C-9BDA-F900D8C18299}" srcOrd="0" destOrd="0" presId="urn:microsoft.com/office/officeart/2005/8/layout/gear1"/>
    <dgm:cxn modelId="{780E86AD-9A27-49EC-B38A-F64B92838A8C}" type="presParOf" srcId="{5210AF0B-A631-4692-9FDC-CE231DD5C4ED}" destId="{F7163AA1-4BDE-490D-956C-8F8E81935A9A}" srcOrd="0" destOrd="0" presId="urn:microsoft.com/office/officeart/2005/8/layout/gear1"/>
    <dgm:cxn modelId="{D63842F1-E917-4965-A663-4314EDFF894C}" type="presParOf" srcId="{5210AF0B-A631-4692-9FDC-CE231DD5C4ED}" destId="{69438822-6AA8-4BD8-AC46-4F28E7EDA284}" srcOrd="1" destOrd="0" presId="urn:microsoft.com/office/officeart/2005/8/layout/gear1"/>
    <dgm:cxn modelId="{8FBE3973-7999-4FDE-A591-24983648B089}" type="presParOf" srcId="{5210AF0B-A631-4692-9FDC-CE231DD5C4ED}" destId="{B9C3A44D-DE66-4BD2-97F4-B7F0FC220649}" srcOrd="2" destOrd="0" presId="urn:microsoft.com/office/officeart/2005/8/layout/gear1"/>
    <dgm:cxn modelId="{A05F33F1-9DD6-4893-B972-FAE14E2D9672}" type="presParOf" srcId="{5210AF0B-A631-4692-9FDC-CE231DD5C4ED}" destId="{7B61F644-0BAB-4A43-9A1B-4CCEDBFEC526}" srcOrd="3" destOrd="0" presId="urn:microsoft.com/office/officeart/2005/8/layout/gear1"/>
    <dgm:cxn modelId="{C5FCDDC9-21FC-4FA4-84BF-EC2382DBD478}" type="presParOf" srcId="{5210AF0B-A631-4692-9FDC-CE231DD5C4ED}" destId="{A86FF5D6-7A3A-4B5C-97A9-712518C52650}" srcOrd="4" destOrd="0" presId="urn:microsoft.com/office/officeart/2005/8/layout/gear1"/>
    <dgm:cxn modelId="{485A4CA0-C9F2-415B-9D20-BA3C3959D5B3}" type="presParOf" srcId="{5210AF0B-A631-4692-9FDC-CE231DD5C4ED}" destId="{F5FA6F58-C645-494E-87D0-B9CB87180B9A}" srcOrd="5" destOrd="0" presId="urn:microsoft.com/office/officeart/2005/8/layout/gear1"/>
    <dgm:cxn modelId="{8B196350-9FC4-47EE-9982-9FB98784D411}" type="presParOf" srcId="{5210AF0B-A631-4692-9FDC-CE231DD5C4ED}" destId="{38995B3C-9A41-4C66-ACB3-4DB97DAF59DC}" srcOrd="6" destOrd="0" presId="urn:microsoft.com/office/officeart/2005/8/layout/gear1"/>
    <dgm:cxn modelId="{58AD8A54-E5DA-43B3-ABCA-1BCF585F6EF5}" type="presParOf" srcId="{5210AF0B-A631-4692-9FDC-CE231DD5C4ED}" destId="{9D10349C-A996-4873-8716-D75703F823E1}" srcOrd="7" destOrd="0" presId="urn:microsoft.com/office/officeart/2005/8/layout/gear1"/>
    <dgm:cxn modelId="{0469A185-56A3-4894-9195-195E0BC42E36}" type="presParOf" srcId="{5210AF0B-A631-4692-9FDC-CE231DD5C4ED}" destId="{FCDD48F3-DABB-4A42-93B8-A89076930A31}" srcOrd="8" destOrd="0" presId="urn:microsoft.com/office/officeart/2005/8/layout/gear1"/>
    <dgm:cxn modelId="{C262C1A1-950F-4B8E-8F4E-C45D163409A1}" type="presParOf" srcId="{5210AF0B-A631-4692-9FDC-CE231DD5C4ED}" destId="{214744E2-0F70-4E23-8BDA-4B1ADB10F433}" srcOrd="9" destOrd="0" presId="urn:microsoft.com/office/officeart/2005/8/layout/gear1"/>
    <dgm:cxn modelId="{4033D2B3-3BC3-43BE-9B3B-3F15E2864277}" type="presParOf" srcId="{5210AF0B-A631-4692-9FDC-CE231DD5C4ED}" destId="{968E6372-C886-4B0C-9BDA-F900D8C18299}" srcOrd="10" destOrd="0" presId="urn:microsoft.com/office/officeart/2005/8/layout/gear1"/>
    <dgm:cxn modelId="{3C45A7B9-7557-4408-A77D-51249711F262}" type="presParOf" srcId="{5210AF0B-A631-4692-9FDC-CE231DD5C4ED}" destId="{01474F26-4C8F-4CAA-9E51-6AAB3E5CC07F}" srcOrd="11" destOrd="0" presId="urn:microsoft.com/office/officeart/2005/8/layout/gear1"/>
    <dgm:cxn modelId="{B36597FB-D268-4ACA-95EF-A7741041F337}" type="presParOf" srcId="{5210AF0B-A631-4692-9FDC-CE231DD5C4ED}" destId="{553BF52F-5EFA-4782-9B66-E33A16484E3B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B5277E-C04C-46C1-AB1B-282D7B5C070F}">
      <dsp:nvSpPr>
        <dsp:cNvPr id="0" name=""/>
        <dsp:cNvSpPr/>
      </dsp:nvSpPr>
      <dsp:spPr>
        <a:xfrm rot="10800000">
          <a:off x="0" y="0"/>
          <a:ext cx="8352928" cy="1224136"/>
        </a:xfrm>
        <a:prstGeom prst="trapezoid">
          <a:avLst>
            <a:gd name="adj" fmla="val 85294"/>
          </a:avLst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600 тыс. проблемных должников – 100%</a:t>
          </a:r>
          <a:endParaRPr lang="ru-RU" sz="2500" kern="1200" dirty="0"/>
        </a:p>
      </dsp:txBody>
      <dsp:txXfrm rot="-10800000">
        <a:off x="1461762" y="0"/>
        <a:ext cx="5429403" cy="1224136"/>
      </dsp:txXfrm>
    </dsp:sp>
    <dsp:sp modelId="{1C5CE546-1A0F-485A-AC59-B2CF8C393335}">
      <dsp:nvSpPr>
        <dsp:cNvPr id="0" name=""/>
        <dsp:cNvSpPr/>
      </dsp:nvSpPr>
      <dsp:spPr>
        <a:xfrm rot="10800000">
          <a:off x="1044116" y="1224135"/>
          <a:ext cx="6264696" cy="1224136"/>
        </a:xfrm>
        <a:prstGeom prst="trapezoid">
          <a:avLst>
            <a:gd name="adj" fmla="val 85294"/>
          </a:avLst>
        </a:prstGeom>
        <a:gradFill rotWithShape="0">
          <a:gsLst>
            <a:gs pos="0">
              <a:schemeClr val="accent2">
                <a:shade val="50000"/>
                <a:hueOff val="-20742"/>
                <a:satOff val="-4204"/>
                <a:lumOff val="23125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-20742"/>
                <a:satOff val="-4204"/>
                <a:lumOff val="23125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-20742"/>
                <a:satOff val="-4204"/>
                <a:lumOff val="2312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33 тыс. поданных заявлений о банкротстве – 6%</a:t>
          </a:r>
          <a:endParaRPr lang="ru-RU" sz="2500" kern="1200" dirty="0"/>
        </a:p>
      </dsp:txBody>
      <dsp:txXfrm rot="-10800000">
        <a:off x="2140437" y="1224135"/>
        <a:ext cx="4072052" cy="1224136"/>
      </dsp:txXfrm>
    </dsp:sp>
    <dsp:sp modelId="{1150B69A-28D5-4B2F-A01C-A7828EA5B381}">
      <dsp:nvSpPr>
        <dsp:cNvPr id="0" name=""/>
        <dsp:cNvSpPr/>
      </dsp:nvSpPr>
      <dsp:spPr>
        <a:xfrm rot="10800000">
          <a:off x="2088232" y="2448272"/>
          <a:ext cx="4176464" cy="1224136"/>
        </a:xfrm>
        <a:prstGeom prst="trapezoid">
          <a:avLst>
            <a:gd name="adj" fmla="val 85294"/>
          </a:avLst>
        </a:prstGeom>
        <a:gradFill rotWithShape="0">
          <a:gsLst>
            <a:gs pos="0">
              <a:schemeClr val="accent2">
                <a:shade val="50000"/>
                <a:hueOff val="-41484"/>
                <a:satOff val="-8409"/>
                <a:lumOff val="46251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-41484"/>
                <a:satOff val="-8409"/>
                <a:lumOff val="46251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-41484"/>
                <a:satOff val="-8409"/>
                <a:lumOff val="4625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14,8 тыс. принятых заявлений о банкротстве – 2%</a:t>
          </a:r>
          <a:endParaRPr lang="ru-RU" sz="2500" kern="1200" dirty="0"/>
        </a:p>
      </dsp:txBody>
      <dsp:txXfrm rot="-10800000">
        <a:off x="2819113" y="2448272"/>
        <a:ext cx="2714701" cy="1224136"/>
      </dsp:txXfrm>
    </dsp:sp>
    <dsp:sp modelId="{33D58C5A-9ECF-4DBD-9EA4-291476799FD5}">
      <dsp:nvSpPr>
        <dsp:cNvPr id="0" name=""/>
        <dsp:cNvSpPr/>
      </dsp:nvSpPr>
      <dsp:spPr>
        <a:xfrm rot="10800000">
          <a:off x="3132348" y="3672408"/>
          <a:ext cx="2088232" cy="1224136"/>
        </a:xfrm>
        <a:prstGeom prst="trapezoid">
          <a:avLst>
            <a:gd name="adj" fmla="val 85294"/>
          </a:avLst>
        </a:prstGeom>
        <a:gradFill rotWithShape="0">
          <a:gsLst>
            <a:gs pos="0">
              <a:schemeClr val="accent2">
                <a:shade val="50000"/>
                <a:hueOff val="-20742"/>
                <a:satOff val="-4204"/>
                <a:lumOff val="23125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-20742"/>
                <a:satOff val="-4204"/>
                <a:lumOff val="23125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-20742"/>
                <a:satOff val="-4204"/>
                <a:lumOff val="2312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497 - долг списан – 0,08%</a:t>
          </a:r>
          <a:endParaRPr lang="ru-RU" sz="2500" kern="1200" dirty="0"/>
        </a:p>
      </dsp:txBody>
      <dsp:txXfrm rot="-10800000">
        <a:off x="3132348" y="3672408"/>
        <a:ext cx="2088232" cy="12241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163AA1-4BDE-490D-956C-8F8E81935A9A}">
      <dsp:nvSpPr>
        <dsp:cNvPr id="0" name=""/>
        <dsp:cNvSpPr/>
      </dsp:nvSpPr>
      <dsp:spPr>
        <a:xfrm>
          <a:off x="3402378" y="1782198"/>
          <a:ext cx="2178242" cy="2178242"/>
        </a:xfrm>
        <a:prstGeom prst="gear9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Юристы</a:t>
          </a:r>
          <a:endParaRPr lang="ru-RU" sz="1100" kern="1200" dirty="0"/>
        </a:p>
      </dsp:txBody>
      <dsp:txXfrm>
        <a:off x="3840302" y="2292441"/>
        <a:ext cx="1302394" cy="1119661"/>
      </dsp:txXfrm>
    </dsp:sp>
    <dsp:sp modelId="{7B61F644-0BAB-4A43-9A1B-4CCEDBFEC526}">
      <dsp:nvSpPr>
        <dsp:cNvPr id="0" name=""/>
        <dsp:cNvSpPr/>
      </dsp:nvSpPr>
      <dsp:spPr>
        <a:xfrm>
          <a:off x="2135037" y="1267340"/>
          <a:ext cx="1584176" cy="1584176"/>
        </a:xfrm>
        <a:prstGeom prst="gear6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Суд</a:t>
          </a:r>
          <a:endParaRPr lang="ru-RU" sz="1100" kern="1200" dirty="0"/>
        </a:p>
      </dsp:txBody>
      <dsp:txXfrm>
        <a:off x="2533858" y="1668572"/>
        <a:ext cx="786534" cy="781712"/>
      </dsp:txXfrm>
    </dsp:sp>
    <dsp:sp modelId="{38995B3C-9A41-4C66-ACB3-4DB97DAF59DC}">
      <dsp:nvSpPr>
        <dsp:cNvPr id="0" name=""/>
        <dsp:cNvSpPr/>
      </dsp:nvSpPr>
      <dsp:spPr>
        <a:xfrm rot="20700000">
          <a:off x="3022337" y="174421"/>
          <a:ext cx="1552169" cy="1552169"/>
        </a:xfrm>
        <a:prstGeom prst="gear6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Финансовый управляющий</a:t>
          </a:r>
          <a:endParaRPr lang="ru-RU" sz="1100" kern="1200" dirty="0"/>
        </a:p>
      </dsp:txBody>
      <dsp:txXfrm rot="-20700000">
        <a:off x="3362773" y="514857"/>
        <a:ext cx="871296" cy="871296"/>
      </dsp:txXfrm>
    </dsp:sp>
    <dsp:sp modelId="{968E6372-C886-4B0C-9BDA-F900D8C18299}">
      <dsp:nvSpPr>
        <dsp:cNvPr id="0" name=""/>
        <dsp:cNvSpPr/>
      </dsp:nvSpPr>
      <dsp:spPr>
        <a:xfrm>
          <a:off x="3232338" y="1454951"/>
          <a:ext cx="2788149" cy="2788149"/>
        </a:xfrm>
        <a:prstGeom prst="circularArrow">
          <a:avLst>
            <a:gd name="adj1" fmla="val 4687"/>
            <a:gd name="adj2" fmla="val 299029"/>
            <a:gd name="adj3" fmla="val 2510441"/>
            <a:gd name="adj4" fmla="val 15873664"/>
            <a:gd name="adj5" fmla="val 5469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1474F26-4C8F-4CAA-9E51-6AAB3E5CC07F}">
      <dsp:nvSpPr>
        <dsp:cNvPr id="0" name=""/>
        <dsp:cNvSpPr/>
      </dsp:nvSpPr>
      <dsp:spPr>
        <a:xfrm>
          <a:off x="1854482" y="917826"/>
          <a:ext cx="2025765" cy="2025765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53BF52F-5EFA-4782-9B66-E33A16484E3B}">
      <dsp:nvSpPr>
        <dsp:cNvPr id="0" name=""/>
        <dsp:cNvSpPr/>
      </dsp:nvSpPr>
      <dsp:spPr>
        <a:xfrm>
          <a:off x="2663304" y="-164558"/>
          <a:ext cx="2184182" cy="2184182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375ED-3BE6-41FC-BA20-5CD6C8169CC8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6B36-BC73-4161-8DAC-B3F9DC24C4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826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375ED-3BE6-41FC-BA20-5CD6C8169CC8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6B36-BC73-4161-8DAC-B3F9DC24C4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467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375ED-3BE6-41FC-BA20-5CD6C8169CC8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6B36-BC73-4161-8DAC-B3F9DC24C4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175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375ED-3BE6-41FC-BA20-5CD6C8169CC8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6B36-BC73-4161-8DAC-B3F9DC24C4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656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375ED-3BE6-41FC-BA20-5CD6C8169CC8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6B36-BC73-4161-8DAC-B3F9DC24C4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954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375ED-3BE6-41FC-BA20-5CD6C8169CC8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6B36-BC73-4161-8DAC-B3F9DC24C4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492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375ED-3BE6-41FC-BA20-5CD6C8169CC8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6B36-BC73-4161-8DAC-B3F9DC24C4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199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375ED-3BE6-41FC-BA20-5CD6C8169CC8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6B36-BC73-4161-8DAC-B3F9DC24C4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682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375ED-3BE6-41FC-BA20-5CD6C8169CC8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6B36-BC73-4161-8DAC-B3F9DC24C4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2127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375ED-3BE6-41FC-BA20-5CD6C8169CC8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6B36-BC73-4161-8DAC-B3F9DC24C4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7107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375ED-3BE6-41FC-BA20-5CD6C8169CC8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6B36-BC73-4161-8DAC-B3F9DC24C4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3226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375ED-3BE6-41FC-BA20-5CD6C8169CC8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A6B36-BC73-4161-8DAC-B3F9DC24C4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2024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4.jpe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Презентация законопроекта о внесении изменений в законодательство о несостоятельности (банкротстве) граждан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4797152"/>
            <a:ext cx="6400800" cy="1752600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ru-RU" dirty="0" smtClean="0"/>
              <a:t>Рабочая группа Центра законодательных инициатив при Координационном совете Союза СРО и ОРПАУ</a:t>
            </a:r>
            <a:endParaRPr lang="ru-RU" dirty="0"/>
          </a:p>
        </p:txBody>
      </p:sp>
      <p:pic>
        <p:nvPicPr>
          <p:cNvPr id="4" name="Picture 2" descr="C:\Users\user\Downloads\226610584_147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888" y="4701480"/>
            <a:ext cx="1823864" cy="1823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4834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dirty="0" smtClean="0"/>
              <a:t>Последствия банкротства без арбитражного управляющего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36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Необходимость создания спец. субъекта вместо финансового управляющего</a:t>
            </a:r>
          </a:p>
          <a:p>
            <a:pPr marL="514350" indent="-514350">
              <a:buAutoNum type="arabicPeriod"/>
            </a:pPr>
            <a:endParaRPr lang="ru-RU" sz="2800" dirty="0" smtClean="0"/>
          </a:p>
          <a:p>
            <a:pPr marL="514350" indent="-514350">
              <a:buAutoNum type="arabicPeriod"/>
            </a:pPr>
            <a:endParaRPr lang="ru-RU" sz="2800" b="1" dirty="0" smtClean="0"/>
          </a:p>
          <a:p>
            <a:pPr marL="0" indent="0">
              <a:buNone/>
            </a:pPr>
            <a:endParaRPr lang="ru-RU" sz="2800" b="1" dirty="0" smtClean="0"/>
          </a:p>
        </p:txBody>
      </p:sp>
      <p:pic>
        <p:nvPicPr>
          <p:cNvPr id="5" name="Picture 2" descr="C:\Users\user\Downloads\226610584_147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960"/>
            <a:ext cx="1535832" cy="1535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251520" y="1556792"/>
            <a:ext cx="8496944" cy="0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http://www.stihi.ru/pics/2015/11/04/480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077072"/>
            <a:ext cx="3712412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0519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dirty="0" smtClean="0"/>
              <a:t>Последствия банкротства без арбитражного управляющего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36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Повышение количества злоупотреблений со стороны граждан</a:t>
            </a:r>
          </a:p>
          <a:p>
            <a:pPr marL="514350" indent="-514350">
              <a:buAutoNum type="arabicPeriod"/>
            </a:pPr>
            <a:endParaRPr lang="ru-RU" sz="2800" dirty="0" smtClean="0"/>
          </a:p>
          <a:p>
            <a:pPr marL="514350" indent="-514350">
              <a:buAutoNum type="arabicPeriod"/>
            </a:pPr>
            <a:endParaRPr lang="ru-RU" sz="2800" b="1" dirty="0" smtClean="0"/>
          </a:p>
          <a:p>
            <a:pPr marL="0" indent="0">
              <a:buNone/>
            </a:pPr>
            <a:endParaRPr lang="ru-RU" sz="2800" b="1" dirty="0" smtClean="0"/>
          </a:p>
        </p:txBody>
      </p:sp>
      <p:pic>
        <p:nvPicPr>
          <p:cNvPr id="4" name="Picture 2" descr="C:\Users\user\Downloads\226610584_147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960"/>
            <a:ext cx="1535832" cy="1535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251520" y="1556792"/>
            <a:ext cx="8496944" cy="0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2" name="Picture 2" descr="http://nahnews.org/wp-content/uploads/2015/12/Scr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015" y="3876122"/>
            <a:ext cx="4525566" cy="2473401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0519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dirty="0" smtClean="0"/>
              <a:t>Последствия банкротства без арбитражного управляющего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19256" cy="1728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Повышение расходов гражданина на ЭЦП, публикацию сообщений у нотариуса, юридические консультации, обучение</a:t>
            </a:r>
          </a:p>
          <a:p>
            <a:pPr marL="514350" indent="-514350">
              <a:buAutoNum type="arabicPeriod"/>
            </a:pPr>
            <a:endParaRPr lang="ru-RU" sz="2800" dirty="0" smtClean="0"/>
          </a:p>
          <a:p>
            <a:pPr marL="0" indent="0">
              <a:buNone/>
            </a:pPr>
            <a:endParaRPr lang="ru-RU" sz="2800" b="1" dirty="0" smtClean="0"/>
          </a:p>
        </p:txBody>
      </p:sp>
      <p:pic>
        <p:nvPicPr>
          <p:cNvPr id="4" name="Picture 2" descr="C:\Users\user\Downloads\226610584_147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960"/>
            <a:ext cx="1535832" cy="1535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251520" y="1556792"/>
            <a:ext cx="8496944" cy="0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772183748"/>
              </p:ext>
            </p:extLst>
          </p:nvPr>
        </p:nvGraphicFramePr>
        <p:xfrm>
          <a:off x="467544" y="3429000"/>
          <a:ext cx="8352928" cy="3271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005190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dirty="0" smtClean="0"/>
              <a:t>Введение упрощенной или </a:t>
            </a:r>
            <a:br>
              <a:rPr lang="ru-RU" dirty="0" smtClean="0"/>
            </a:br>
            <a:r>
              <a:rPr lang="ru-RU" dirty="0" smtClean="0"/>
              <a:t>общей процедуры банкротства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888283" y="3501008"/>
            <a:ext cx="1644157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4. Возражения кредитора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563888" y="5661248"/>
            <a:ext cx="2304256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5. Кредитор вносит депозит на счет суда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27212" y="5384248"/>
            <a:ext cx="2376264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6. Суд переходит к процедуре банкротства по общим правилам</a:t>
            </a:r>
            <a:endParaRPr lang="ru-RU" dirty="0"/>
          </a:p>
        </p:txBody>
      </p:sp>
      <p:pic>
        <p:nvPicPr>
          <p:cNvPr id="15" name="Picture 2" descr="C:\Users\user\Downloads\226610584_147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960"/>
            <a:ext cx="1535832" cy="1535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251520" y="1556792"/>
            <a:ext cx="8496944" cy="0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51520" y="2060848"/>
            <a:ext cx="2520280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1. Подача гражданином заявления о банкротстве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3491880" y="2060848"/>
            <a:ext cx="2592288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2. Введение упрощенной процедуры банкротства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6732240" y="2060848"/>
            <a:ext cx="1944216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3. Публикация сообщения на ЕФРСБ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7428342" y="4593602"/>
            <a:ext cx="552011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НЕТ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4390702" y="4578488"/>
            <a:ext cx="650627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ЕСТЬ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6558234" y="5654941"/>
            <a:ext cx="2304256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5. Списание долгов через 3 месяца</a:t>
            </a:r>
            <a:endParaRPr lang="ru-RU" dirty="0"/>
          </a:p>
        </p:txBody>
      </p:sp>
      <p:cxnSp>
        <p:nvCxnSpPr>
          <p:cNvPr id="32" name="Прямая со стрелкой 31"/>
          <p:cNvCxnSpPr>
            <a:stCxn id="21" idx="3"/>
            <a:endCxn id="24" idx="1"/>
          </p:cNvCxnSpPr>
          <p:nvPr/>
        </p:nvCxnSpPr>
        <p:spPr>
          <a:xfrm>
            <a:off x="2771800" y="2522513"/>
            <a:ext cx="720080" cy="0"/>
          </a:xfrm>
          <a:prstGeom prst="straightConnector1">
            <a:avLst/>
          </a:prstGeom>
          <a:ln w="317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24" idx="3"/>
            <a:endCxn id="25" idx="1"/>
          </p:cNvCxnSpPr>
          <p:nvPr/>
        </p:nvCxnSpPr>
        <p:spPr>
          <a:xfrm>
            <a:off x="6084168" y="2522513"/>
            <a:ext cx="648072" cy="0"/>
          </a:xfrm>
          <a:prstGeom prst="straightConnector1">
            <a:avLst/>
          </a:prstGeom>
          <a:ln w="317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25" idx="2"/>
            <a:endCxn id="6" idx="0"/>
          </p:cNvCxnSpPr>
          <p:nvPr/>
        </p:nvCxnSpPr>
        <p:spPr>
          <a:xfrm>
            <a:off x="7704348" y="2984178"/>
            <a:ext cx="6014" cy="516830"/>
          </a:xfrm>
          <a:prstGeom prst="straightConnector1">
            <a:avLst/>
          </a:prstGeom>
          <a:ln w="317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6" idx="1"/>
            <a:endCxn id="29" idx="0"/>
          </p:cNvCxnSpPr>
          <p:nvPr/>
        </p:nvCxnSpPr>
        <p:spPr>
          <a:xfrm flipH="1">
            <a:off x="4716016" y="3824174"/>
            <a:ext cx="2172267" cy="754314"/>
          </a:xfrm>
          <a:prstGeom prst="straightConnector1">
            <a:avLst/>
          </a:prstGeom>
          <a:ln w="317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6" idx="2"/>
            <a:endCxn id="26" idx="0"/>
          </p:cNvCxnSpPr>
          <p:nvPr/>
        </p:nvCxnSpPr>
        <p:spPr>
          <a:xfrm flipH="1">
            <a:off x="7704348" y="4147339"/>
            <a:ext cx="6014" cy="446263"/>
          </a:xfrm>
          <a:prstGeom prst="straightConnector1">
            <a:avLst/>
          </a:prstGeom>
          <a:ln w="317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29" idx="2"/>
            <a:endCxn id="7" idx="0"/>
          </p:cNvCxnSpPr>
          <p:nvPr/>
        </p:nvCxnSpPr>
        <p:spPr>
          <a:xfrm>
            <a:off x="4716016" y="4947820"/>
            <a:ext cx="0" cy="713428"/>
          </a:xfrm>
          <a:prstGeom prst="straightConnector1">
            <a:avLst/>
          </a:prstGeom>
          <a:ln w="317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stCxn id="7" idx="1"/>
            <a:endCxn id="8" idx="3"/>
          </p:cNvCxnSpPr>
          <p:nvPr/>
        </p:nvCxnSpPr>
        <p:spPr>
          <a:xfrm flipH="1" flipV="1">
            <a:off x="2903476" y="5984413"/>
            <a:ext cx="660412" cy="1"/>
          </a:xfrm>
          <a:prstGeom prst="straightConnector1">
            <a:avLst/>
          </a:prstGeom>
          <a:ln w="317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>
            <a:stCxn id="26" idx="2"/>
            <a:endCxn id="30" idx="0"/>
          </p:cNvCxnSpPr>
          <p:nvPr/>
        </p:nvCxnSpPr>
        <p:spPr>
          <a:xfrm>
            <a:off x="7704348" y="4962934"/>
            <a:ext cx="6014" cy="692007"/>
          </a:xfrm>
          <a:prstGeom prst="straightConnector1">
            <a:avLst/>
          </a:prstGeom>
          <a:ln w="317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2675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dirty="0" smtClean="0"/>
              <a:t>Вопросы об источнике финансирования расходов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2198431"/>
            <a:ext cx="820891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/>
              <a:t>Может ли гражданин без имущества и доходов финансировать процедуру банкротства?</a:t>
            </a:r>
          </a:p>
          <a:p>
            <a:pPr algn="r"/>
            <a:r>
              <a:rPr lang="ru-RU" dirty="0" smtClean="0"/>
              <a:t>- Да, но в ограниченных пределах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39552" y="3861048"/>
            <a:ext cx="82089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/>
              <a:t>Кто заинтересован в проведении </a:t>
            </a:r>
            <a:r>
              <a:rPr lang="ru-RU" sz="2600" u="sng" dirty="0" smtClean="0"/>
              <a:t>«</a:t>
            </a:r>
            <a:r>
              <a:rPr lang="ru-RU" sz="2600" u="sng" dirty="0" err="1" smtClean="0"/>
              <a:t>банкротного</a:t>
            </a:r>
            <a:r>
              <a:rPr lang="ru-RU" sz="2600" u="sng" dirty="0" smtClean="0"/>
              <a:t> розыска»</a:t>
            </a:r>
            <a:r>
              <a:rPr lang="ru-RU" sz="2600" dirty="0" smtClean="0"/>
              <a:t> в целях оспаривания сделок, привлечении к ответственности, взыскании долгов?</a:t>
            </a:r>
          </a:p>
          <a:p>
            <a:pPr algn="r"/>
            <a:r>
              <a:rPr lang="ru-RU" dirty="0" smtClean="0"/>
              <a:t>- Финансовый управляющий?</a:t>
            </a:r>
          </a:p>
          <a:p>
            <a:pPr marL="285750" indent="-285750" algn="r">
              <a:buFontTx/>
              <a:buChar char="-"/>
            </a:pPr>
            <a:r>
              <a:rPr lang="ru-RU" dirty="0" smtClean="0"/>
              <a:t>Саморегулируемая организация?</a:t>
            </a:r>
          </a:p>
          <a:p>
            <a:pPr marL="285750" indent="-285750" algn="r">
              <a:buFontTx/>
              <a:buChar char="-"/>
            </a:pPr>
            <a:r>
              <a:rPr lang="ru-RU" dirty="0" smtClean="0"/>
              <a:t>Сам гражданин?</a:t>
            </a:r>
          </a:p>
          <a:p>
            <a:pPr marL="285750" indent="-285750" algn="r">
              <a:buFontTx/>
              <a:buChar char="-"/>
            </a:pPr>
            <a:r>
              <a:rPr lang="ru-RU" dirty="0" smtClean="0"/>
              <a:t>Государство?</a:t>
            </a:r>
          </a:p>
          <a:p>
            <a:pPr marL="285750" indent="-285750" algn="r">
              <a:buFontTx/>
              <a:buChar char="-"/>
            </a:pPr>
            <a:r>
              <a:rPr lang="ru-RU" dirty="0" smtClean="0"/>
              <a:t>Кредитор гражданина?</a:t>
            </a:r>
            <a:endParaRPr lang="ru-RU" dirty="0"/>
          </a:p>
        </p:txBody>
      </p:sp>
      <p:pic>
        <p:nvPicPr>
          <p:cNvPr id="13" name="Picture 2" descr="C:\Users\user\Downloads\226610584_147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960"/>
            <a:ext cx="1535832" cy="1535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Прямая соединительная линия 14"/>
          <p:cNvCxnSpPr/>
          <p:nvPr/>
        </p:nvCxnSpPr>
        <p:spPr>
          <a:xfrm>
            <a:off x="251520" y="1556792"/>
            <a:ext cx="8496944" cy="0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028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dirty="0" smtClean="0"/>
              <a:t>Размер вознаграждения финансового управляющего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998008"/>
              </p:ext>
            </p:extLst>
          </p:nvPr>
        </p:nvGraphicFramePr>
        <p:xfrm>
          <a:off x="446856" y="2348880"/>
          <a:ext cx="8229600" cy="3535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ru-RU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dirty="0" smtClean="0"/>
                        <a:t>Упрощенная процедура</a:t>
                      </a:r>
                      <a:endParaRPr lang="ru-RU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dirty="0" smtClean="0"/>
                        <a:t>Общая процедура</a:t>
                      </a:r>
                      <a:endParaRPr lang="ru-RU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600" dirty="0" smtClean="0"/>
                        <a:t>Размер вознаграждения</a:t>
                      </a:r>
                      <a:endParaRPr lang="ru-RU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dirty="0" smtClean="0"/>
                        <a:t>10 </a:t>
                      </a:r>
                      <a:r>
                        <a:rPr lang="ru-RU" sz="2600" dirty="0" err="1" smtClean="0"/>
                        <a:t>т.р</a:t>
                      </a:r>
                      <a:r>
                        <a:rPr lang="ru-RU" sz="2600" dirty="0" smtClean="0"/>
                        <a:t>. + % от погашенных требований</a:t>
                      </a:r>
                      <a:endParaRPr lang="ru-RU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dirty="0" smtClean="0"/>
                        <a:t>Как по юридическим лицам – фикс</a:t>
                      </a:r>
                      <a:r>
                        <a:rPr lang="ru-RU" sz="2600" baseline="0" dirty="0" smtClean="0"/>
                        <a:t> + %</a:t>
                      </a:r>
                      <a:endParaRPr lang="ru-RU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600" dirty="0" smtClean="0"/>
                        <a:t>Источник</a:t>
                      </a:r>
                      <a:endParaRPr lang="ru-RU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dirty="0" smtClean="0"/>
                        <a:t>Средства гражданина</a:t>
                      </a:r>
                      <a:endParaRPr lang="ru-RU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dirty="0" smtClean="0"/>
                        <a:t>Средства кредитора</a:t>
                      </a:r>
                      <a:endParaRPr lang="ru-RU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600" dirty="0" smtClean="0"/>
                        <a:t>Периодичность</a:t>
                      </a:r>
                      <a:endParaRPr lang="ru-RU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dirty="0" smtClean="0"/>
                        <a:t>Единовременно</a:t>
                      </a:r>
                      <a:endParaRPr lang="ru-RU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dirty="0" smtClean="0"/>
                        <a:t>Ежемесячно</a:t>
                      </a:r>
                      <a:endParaRPr lang="ru-RU" sz="2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2" descr="C:\Users\user\Downloads\226610584_147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960"/>
            <a:ext cx="1535832" cy="1535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251520" y="1556792"/>
            <a:ext cx="8496944" cy="0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7807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dirty="0" smtClean="0"/>
              <a:t>Как не допустить </a:t>
            </a:r>
            <a:br>
              <a:rPr lang="ru-RU" dirty="0" smtClean="0"/>
            </a:br>
            <a:r>
              <a:rPr lang="ru-RU" dirty="0" smtClean="0"/>
              <a:t>злоупотреблений?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ru-RU" dirty="0" smtClean="0"/>
              <a:t>Уголовная ответственность для граждан, предоставивших недостоверные сведения об имуществе, доходах и кредиторах</a:t>
            </a:r>
          </a:p>
          <a:p>
            <a:r>
              <a:rPr lang="ru-RU" dirty="0" smtClean="0"/>
              <a:t>Возможность отмены списания долгов в течение 1 года после ее завершения в случае выявления недостоверных сведений</a:t>
            </a:r>
          </a:p>
        </p:txBody>
      </p:sp>
      <p:pic>
        <p:nvPicPr>
          <p:cNvPr id="4" name="Picture 2" descr="C:\Users\user\Downloads\226610584_147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960"/>
            <a:ext cx="1535832" cy="1535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251520" y="1556792"/>
            <a:ext cx="8496944" cy="0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1654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dirty="0" smtClean="0"/>
              <a:t>Эффективность работы закона </a:t>
            </a:r>
            <a:br>
              <a:rPr lang="ru-RU" dirty="0" smtClean="0"/>
            </a:br>
            <a:r>
              <a:rPr lang="ru-RU" dirty="0" smtClean="0"/>
              <a:t>о банкротстве граждан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221674499"/>
              </p:ext>
            </p:extLst>
          </p:nvPr>
        </p:nvGraphicFramePr>
        <p:xfrm>
          <a:off x="395536" y="1700808"/>
          <a:ext cx="8352928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7" name="Picture 2" descr="C:\Users\user\Downloads\226610584_14731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960"/>
            <a:ext cx="1535832" cy="1535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Прямая соединительная линия 17"/>
          <p:cNvCxnSpPr/>
          <p:nvPr/>
        </p:nvCxnSpPr>
        <p:spPr>
          <a:xfrm>
            <a:off x="251520" y="1556792"/>
            <a:ext cx="8496944" cy="0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9062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dirty="0" smtClean="0"/>
              <a:t>Эффективность работы закона </a:t>
            </a:r>
            <a:br>
              <a:rPr lang="ru-RU" dirty="0" smtClean="0"/>
            </a:br>
            <a:r>
              <a:rPr lang="ru-RU" dirty="0" smtClean="0"/>
              <a:t>о банкротстве граждан</a:t>
            </a:r>
            <a:endParaRPr lang="ru-RU" dirty="0"/>
          </a:p>
        </p:txBody>
      </p:sp>
      <p:pic>
        <p:nvPicPr>
          <p:cNvPr id="17" name="Picture 2" descr="C:\Users\user\Downloads\226610584_147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960"/>
            <a:ext cx="1535832" cy="1535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Прямая соединительная линия 17"/>
          <p:cNvCxnSpPr/>
          <p:nvPr/>
        </p:nvCxnSpPr>
        <p:spPr>
          <a:xfrm>
            <a:off x="251520" y="1556792"/>
            <a:ext cx="8496944" cy="0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251520" y="2420888"/>
            <a:ext cx="849694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ru-RU" sz="2000" dirty="0"/>
              <a:t>С марта 2016 года прирост количества дел в производстве судом составлял примерно 2500-3000 дел в </a:t>
            </a:r>
            <a:r>
              <a:rPr lang="ru-RU" sz="2000" dirty="0" smtClean="0"/>
              <a:t>месяц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2000" dirty="0" smtClean="0"/>
              <a:t>Фактически </a:t>
            </a:r>
            <a:r>
              <a:rPr lang="ru-RU" sz="2000" dirty="0"/>
              <a:t>возможностью банкротства смогли воспользоваться лишь 2 % от всех </a:t>
            </a:r>
            <a:r>
              <a:rPr lang="ru-RU" sz="2000" dirty="0" smtClean="0"/>
              <a:t>должников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2000" dirty="0" smtClean="0"/>
              <a:t>Степень </a:t>
            </a:r>
            <a:r>
              <a:rPr lang="ru-RU" sz="2000" dirty="0" err="1" smtClean="0"/>
              <a:t>закредитованности</a:t>
            </a:r>
            <a:r>
              <a:rPr lang="ru-RU" sz="2000" dirty="0" smtClean="0"/>
              <a:t> населения близка к катастрофической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2000" dirty="0" smtClean="0"/>
              <a:t>Количество граждан, которые воспользовались процедурой банкротства составляет 100 чел. на 1 млн. населения РФ</a:t>
            </a:r>
          </a:p>
          <a:p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5013176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В связи с чем представляется закономерным вывод об отсутствии доступности банкротства граждан в большинстве регионов РФ, и необходимости введения упрощенной процедуры банкротства </a:t>
            </a:r>
            <a:r>
              <a:rPr lang="ru-RU" sz="2400" b="1" dirty="0" smtClean="0"/>
              <a:t>граждан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412054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dirty="0" smtClean="0"/>
              <a:t>Последствия неэффективности банкротства</a:t>
            </a:r>
            <a:endParaRPr lang="ru-RU" dirty="0"/>
          </a:p>
        </p:txBody>
      </p:sp>
      <p:pic>
        <p:nvPicPr>
          <p:cNvPr id="17" name="Picture 2" descr="C:\Users\user\Downloads\226610584_147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960"/>
            <a:ext cx="1535832" cy="1535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Прямая соединительная линия 17"/>
          <p:cNvCxnSpPr/>
          <p:nvPr/>
        </p:nvCxnSpPr>
        <p:spPr>
          <a:xfrm>
            <a:off x="251520" y="1556792"/>
            <a:ext cx="8496944" cy="0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10" name="Picture 2" descr="http://s01.geekpic.net/dm-6I0EEL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132856"/>
            <a:ext cx="2895278" cy="1737167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2" name="Picture 4" descr="http://ctc-chel.ru/upload/iblock/b86/b86b96c8f8505a58da7d036e56b11ee2.jpg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783" y="2118292"/>
            <a:ext cx="2707946" cy="176629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52782" y="3919004"/>
            <a:ext cx="2100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Разгул коллекторов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290401" y="3907970"/>
            <a:ext cx="3458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Перекредитованность</a:t>
            </a:r>
            <a:r>
              <a:rPr lang="ru-RU" dirty="0" smtClean="0"/>
              <a:t> населения</a:t>
            </a:r>
            <a:endParaRPr lang="ru-RU" dirty="0"/>
          </a:p>
        </p:txBody>
      </p:sp>
      <p:pic>
        <p:nvPicPr>
          <p:cNvPr id="17414" name="Picture 6" descr="http://pda.fedpress.ru/sites/fedpress/files/albalaev/news/117485520_spies_360635c.jpg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937" y="4437112"/>
            <a:ext cx="2612919" cy="1740542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967953" y="6206668"/>
            <a:ext cx="2812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Рост «теневой» экономики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5512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dirty="0" smtClean="0"/>
              <a:t>Как сейчас выглядит процедура банкротства гражданина?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892875355"/>
              </p:ext>
            </p:extLst>
          </p:nvPr>
        </p:nvGraphicFramePr>
        <p:xfrm>
          <a:off x="755576" y="1951916"/>
          <a:ext cx="7200800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79512" y="1844824"/>
            <a:ext cx="25202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Гражданин не имеет возможности нести фактические расходы в связи с проведением процедуры банкротства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300192" y="1700808"/>
            <a:ext cx="26642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/>
              <a:t>Гражданин вынужден оплачивать 50 </a:t>
            </a:r>
            <a:r>
              <a:rPr lang="ru-RU" dirty="0" err="1" smtClean="0"/>
              <a:t>т.р</a:t>
            </a:r>
            <a:r>
              <a:rPr lang="ru-RU" dirty="0" smtClean="0"/>
              <a:t>. и более за юридические услуги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228184" y="5013176"/>
            <a:ext cx="28083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/>
              <a:t>Арбитражные управляющие отказываются проводить процедуры банкротства за неадекватное вознаграждение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15196" y="4725144"/>
            <a:ext cx="24845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Вознаграждение в виде % от размера погашенных требований фактически не работает</a:t>
            </a:r>
            <a:endParaRPr lang="ru-RU" dirty="0"/>
          </a:p>
        </p:txBody>
      </p:sp>
      <p:pic>
        <p:nvPicPr>
          <p:cNvPr id="24" name="Picture 2" descr="C:\Users\user\Downloads\226610584_14731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960"/>
            <a:ext cx="1535832" cy="1535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5" name="Прямая соединительная линия 24"/>
          <p:cNvCxnSpPr/>
          <p:nvPr/>
        </p:nvCxnSpPr>
        <p:spPr>
          <a:xfrm>
            <a:off x="251520" y="1556792"/>
            <a:ext cx="8496944" cy="0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497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ownloads\226610584_147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960"/>
            <a:ext cx="1535832" cy="1535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dirty="0" smtClean="0"/>
              <a:t>Условия введения упрощенной процедуры банкротства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Предлагаем ввести упрощенную процедуру банкротства гражданина, которая будет применяться к гражданам, которые не имеют имущества и дохода</a:t>
            </a:r>
          </a:p>
          <a:p>
            <a:pPr marL="0" indent="0">
              <a:buNone/>
            </a:pPr>
            <a:endParaRPr lang="ru-RU" sz="1200" dirty="0" smtClean="0"/>
          </a:p>
          <a:p>
            <a:pPr marL="0" indent="0"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Долг:</a:t>
            </a:r>
            <a:r>
              <a:rPr lang="ru-RU" sz="2800" dirty="0" smtClean="0">
                <a:solidFill>
                  <a:srgbClr val="C00000"/>
                </a:solidFill>
              </a:rPr>
              <a:t> </a:t>
            </a:r>
            <a:r>
              <a:rPr lang="ru-RU" sz="2800" dirty="0" smtClean="0"/>
              <a:t>от 50 до 1 млн. рублей</a:t>
            </a:r>
          </a:p>
          <a:p>
            <a:pPr marL="0" indent="0">
              <a:buNone/>
            </a:pPr>
            <a:r>
              <a:rPr lang="ru-RU" sz="1900" i="1" dirty="0" smtClean="0"/>
              <a:t>(вариант – от 300 </a:t>
            </a:r>
            <a:r>
              <a:rPr lang="ru-RU" sz="1900" i="1" dirty="0" err="1" smtClean="0"/>
              <a:t>т.р</a:t>
            </a:r>
            <a:r>
              <a:rPr lang="ru-RU" sz="1900" i="1" dirty="0" smtClean="0"/>
              <a:t>. до 1 млн. р.)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Доход:</a:t>
            </a:r>
            <a:r>
              <a:rPr lang="ru-RU" sz="2800" dirty="0" smtClean="0">
                <a:solidFill>
                  <a:srgbClr val="C00000"/>
                </a:solidFill>
              </a:rPr>
              <a:t> </a:t>
            </a:r>
            <a:r>
              <a:rPr lang="ru-RU" sz="2800" dirty="0" smtClean="0"/>
              <a:t>не более 3 МРОТ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Имущество:</a:t>
            </a:r>
            <a:r>
              <a:rPr lang="ru-RU" sz="2800" dirty="0" smtClean="0">
                <a:solidFill>
                  <a:srgbClr val="C00000"/>
                </a:solidFill>
              </a:rPr>
              <a:t> </a:t>
            </a:r>
            <a:r>
              <a:rPr lang="ru-RU" sz="2800" dirty="0" smtClean="0"/>
              <a:t>нет недвижимости, стоимость движимого имущества не более 200 </a:t>
            </a:r>
            <a:r>
              <a:rPr lang="ru-RU" sz="2800" dirty="0" err="1" smtClean="0"/>
              <a:t>т.р</a:t>
            </a:r>
            <a:r>
              <a:rPr lang="ru-RU" sz="2800" dirty="0" smtClean="0"/>
              <a:t>., остатки на счетах в банках не более 50 </a:t>
            </a:r>
            <a:r>
              <a:rPr lang="ru-RU" sz="2800" dirty="0" err="1" smtClean="0"/>
              <a:t>т.р</a:t>
            </a:r>
            <a:r>
              <a:rPr lang="ru-RU" sz="2800" dirty="0" smtClean="0"/>
              <a:t>.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51520" y="1556792"/>
            <a:ext cx="8496944" cy="0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6824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dirty="0" smtClean="0"/>
              <a:t>Срок процедуры банкротства и применяемые процедуры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u="sng" dirty="0" smtClean="0">
                <a:solidFill>
                  <a:srgbClr val="C00000"/>
                </a:solidFill>
              </a:rPr>
              <a:t>Упрощенная процедура</a:t>
            </a:r>
          </a:p>
          <a:p>
            <a:pPr marL="0" indent="0">
              <a:buNone/>
            </a:pPr>
            <a:r>
              <a:rPr lang="ru-RU" b="1" dirty="0" smtClean="0"/>
              <a:t>Срок проведения: </a:t>
            </a:r>
            <a:r>
              <a:rPr lang="ru-RU" dirty="0" smtClean="0"/>
              <a:t>3 месяца</a:t>
            </a:r>
          </a:p>
          <a:p>
            <a:pPr marL="0" indent="0">
              <a:buNone/>
            </a:pPr>
            <a:r>
              <a:rPr lang="ru-RU" b="1" dirty="0" smtClean="0"/>
              <a:t>Процедуры: </a:t>
            </a:r>
            <a:r>
              <a:rPr lang="ru-RU" dirty="0" smtClean="0"/>
              <a:t>реализация имущества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b="1" u="sng" dirty="0" smtClean="0">
                <a:solidFill>
                  <a:srgbClr val="C00000"/>
                </a:solidFill>
              </a:rPr>
              <a:t>Общая процедура</a:t>
            </a:r>
          </a:p>
          <a:p>
            <a:pPr marL="0" indent="0">
              <a:buNone/>
            </a:pPr>
            <a:r>
              <a:rPr lang="ru-RU" b="1" dirty="0" smtClean="0"/>
              <a:t>Срок проведения: </a:t>
            </a:r>
            <a:r>
              <a:rPr lang="ru-RU" dirty="0" smtClean="0"/>
              <a:t>учитывая сроки процедур </a:t>
            </a:r>
          </a:p>
          <a:p>
            <a:pPr marL="0" indent="0">
              <a:buNone/>
            </a:pPr>
            <a:r>
              <a:rPr lang="ru-RU" b="1" dirty="0" smtClean="0"/>
              <a:t>Процедуры:</a:t>
            </a:r>
            <a:r>
              <a:rPr lang="ru-RU" dirty="0" smtClean="0"/>
              <a:t> реструктуризация, реализация имущества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7" name="Picture 2" descr="C:\Users\user\Downloads\226610584_147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960"/>
            <a:ext cx="1535832" cy="1535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251520" y="1556792"/>
            <a:ext cx="8496944" cy="0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6637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dirty="0" smtClean="0"/>
              <a:t>Функции фин. управляющего в упрощенной процедуре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2800" dirty="0" smtClean="0"/>
              <a:t>Публикация уведомления о введении упрощенной процедуры банкротства на ЕФРСБ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Недопущение злоупотреблений со стороны гражданина-должника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Публикация сведений о завершении процедуры упрощенного банкротства в отношении гражданина и отчета на ЕФРСБ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Реализация малоценного имущества (до 500 </a:t>
            </a:r>
            <a:r>
              <a:rPr lang="ru-RU" sz="2800" dirty="0" err="1" smtClean="0"/>
              <a:t>т.р</a:t>
            </a:r>
            <a:r>
              <a:rPr lang="ru-RU" sz="2800" dirty="0" smtClean="0"/>
              <a:t>.) в упрощенном порядке с получением % от размера удовлетворенных требований</a:t>
            </a:r>
          </a:p>
          <a:p>
            <a:pPr marL="514350" indent="-514350">
              <a:buAutoNum type="arabicPeriod"/>
            </a:pPr>
            <a:endParaRPr lang="ru-RU" sz="2800" b="1" dirty="0" smtClean="0"/>
          </a:p>
          <a:p>
            <a:pPr marL="0" indent="0">
              <a:buNone/>
            </a:pPr>
            <a:endParaRPr lang="ru-RU" sz="2800" b="1" dirty="0" smtClean="0"/>
          </a:p>
        </p:txBody>
      </p:sp>
      <p:pic>
        <p:nvPicPr>
          <p:cNvPr id="4" name="Picture 2" descr="C:\Users\user\Downloads\226610584_147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960"/>
            <a:ext cx="1535832" cy="1535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251520" y="1556792"/>
            <a:ext cx="8496944" cy="0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5466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dirty="0" smtClean="0"/>
              <a:t>Последствия банкротства без арбитражного управляющего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36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Существенный рост нагрузки на суды за счет количества дел и времени рассмотрения</a:t>
            </a:r>
          </a:p>
          <a:p>
            <a:pPr marL="514350" indent="-514350">
              <a:buAutoNum type="arabicPeriod"/>
            </a:pPr>
            <a:endParaRPr lang="ru-RU" sz="2800" dirty="0" smtClean="0"/>
          </a:p>
          <a:p>
            <a:pPr marL="514350" indent="-514350">
              <a:buAutoNum type="arabicPeriod"/>
            </a:pPr>
            <a:endParaRPr lang="ru-RU" sz="2800" b="1" dirty="0" smtClean="0"/>
          </a:p>
          <a:p>
            <a:pPr marL="0" indent="0">
              <a:buNone/>
            </a:pPr>
            <a:endParaRPr lang="ru-RU" sz="2800" b="1" dirty="0" smtClean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683637607"/>
              </p:ext>
            </p:extLst>
          </p:nvPr>
        </p:nvGraphicFramePr>
        <p:xfrm>
          <a:off x="3275856" y="3140968"/>
          <a:ext cx="4943872" cy="3199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C:\Users\user\Downloads\226610584_1473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960"/>
            <a:ext cx="1535832" cy="1535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251520" y="1556792"/>
            <a:ext cx="8496944" cy="0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23396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605</Words>
  <Application>Microsoft Office PowerPoint</Application>
  <PresentationFormat>Экран (4:3)</PresentationFormat>
  <Paragraphs>90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законопроекта о внесении изменений в законодательство о несостоятельности (банкротстве) граждан</vt:lpstr>
      <vt:lpstr>Эффективность работы закона  о банкротстве граждан</vt:lpstr>
      <vt:lpstr>Эффективность работы закона  о банкротстве граждан</vt:lpstr>
      <vt:lpstr>Последствия неэффективности банкротства</vt:lpstr>
      <vt:lpstr>Как сейчас выглядит процедура банкротства гражданина?</vt:lpstr>
      <vt:lpstr>Условия введения упрощенной процедуры банкротства</vt:lpstr>
      <vt:lpstr>Срок процедуры банкротства и применяемые процедуры</vt:lpstr>
      <vt:lpstr>Функции фин. управляющего в упрощенной процедуре</vt:lpstr>
      <vt:lpstr>Последствия банкротства без арбитражного управляющего</vt:lpstr>
      <vt:lpstr>Последствия банкротства без арбитражного управляющего</vt:lpstr>
      <vt:lpstr>Последствия банкротства без арбитражного управляющего</vt:lpstr>
      <vt:lpstr>Последствия банкротства без арбитражного управляющего</vt:lpstr>
      <vt:lpstr>Введение упрощенной или  общей процедуры банкротства</vt:lpstr>
      <vt:lpstr>Вопросы об источнике финансирования расходов</vt:lpstr>
      <vt:lpstr>Размер вознаграждения финансового управляющего</vt:lpstr>
      <vt:lpstr>Как не допустить  злоупотреблений?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ПК</cp:lastModifiedBy>
  <cp:revision>19</cp:revision>
  <dcterms:created xsi:type="dcterms:W3CDTF">2016-09-21T16:39:38Z</dcterms:created>
  <dcterms:modified xsi:type="dcterms:W3CDTF">2016-09-22T08:49:58Z</dcterms:modified>
</cp:coreProperties>
</file>